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4" r:id="rId4"/>
    <p:sldId id="257" r:id="rId5"/>
    <p:sldId id="266" r:id="rId6"/>
    <p:sldId id="303" r:id="rId7"/>
    <p:sldId id="302" r:id="rId8"/>
    <p:sldId id="298" r:id="rId9"/>
    <p:sldId id="280" r:id="rId10"/>
    <p:sldId id="279" r:id="rId11"/>
    <p:sldId id="265" r:id="rId12"/>
    <p:sldId id="282" r:id="rId13"/>
    <p:sldId id="270" r:id="rId14"/>
    <p:sldId id="261" r:id="rId15"/>
    <p:sldId id="277" r:id="rId16"/>
    <p:sldId id="271" r:id="rId17"/>
    <p:sldId id="281" r:id="rId18"/>
    <p:sldId id="276" r:id="rId19"/>
    <p:sldId id="263" r:id="rId20"/>
    <p:sldId id="292" r:id="rId21"/>
    <p:sldId id="283" r:id="rId22"/>
    <p:sldId id="287" r:id="rId23"/>
    <p:sldId id="288" r:id="rId24"/>
    <p:sldId id="262" r:id="rId25"/>
    <p:sldId id="295" r:id="rId26"/>
  </p:sldIdLst>
  <p:sldSz cx="12192000" cy="6858000"/>
  <p:notesSz cx="6797675" cy="9926638"/>
  <p:embeddedFontLs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Source Sans Pro Light" panose="020B0403030403020204" pitchFamily="34" charset="0"/>
      <p:regular r:id="rId33"/>
      <p:italic r:id="rId34"/>
    </p:embeddedFont>
    <p:embeddedFont>
      <p:font typeface="Source Sans Pro Semibold" panose="020B060303040302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ngfristige Vermögensbindung" id="{5C6F4F3C-82F8-4D4C-AAB0-C7538BE09308}">
          <p14:sldIdLst>
            <p14:sldId id="256"/>
            <p14:sldId id="258"/>
            <p14:sldId id="284"/>
            <p14:sldId id="257"/>
            <p14:sldId id="266"/>
            <p14:sldId id="303"/>
            <p14:sldId id="302"/>
            <p14:sldId id="298"/>
            <p14:sldId id="280"/>
            <p14:sldId id="279"/>
            <p14:sldId id="265"/>
            <p14:sldId id="282"/>
            <p14:sldId id="270"/>
            <p14:sldId id="261"/>
            <p14:sldId id="277"/>
            <p14:sldId id="271"/>
            <p14:sldId id="281"/>
            <p14:sldId id="276"/>
            <p14:sldId id="263"/>
            <p14:sldId id="292"/>
            <p14:sldId id="283"/>
            <p14:sldId id="287"/>
            <p14:sldId id="288"/>
            <p14:sldId id="26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3" clrIdx="0">
    <p:extLst>
      <p:ext uri="{19B8F6BF-5375-455C-9EA6-DF929625EA0E}">
        <p15:presenceInfo xmlns:p15="http://schemas.microsoft.com/office/powerpoint/2012/main" userId="c022c9616c43c9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0B411-11D3-4ECE-81DD-D13A124DA86D}" v="2" dt="2024-12-04T13:39:46.725"/>
    <p1510:client id="{5BAFA327-4B80-4467-BE0A-FD6453399A3D}" v="459" dt="2024-12-04T10:57:09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Ruhs" userId="e5a38148-f8ef-4b6d-b843-dd689c38e972" providerId="ADAL" clId="{4690B411-11D3-4ECE-81DD-D13A124DA86D}"/>
    <pc:docChg chg="undo custSel modSld modSection">
      <pc:chgData name="Adrian Ruhs" userId="e5a38148-f8ef-4b6d-b843-dd689c38e972" providerId="ADAL" clId="{4690B411-11D3-4ECE-81DD-D13A124DA86D}" dt="2024-12-04T13:40:38.001" v="80" actId="20577"/>
      <pc:docMkLst>
        <pc:docMk/>
      </pc:docMkLst>
      <pc:sldChg chg="modNotesTx">
        <pc:chgData name="Adrian Ruhs" userId="e5a38148-f8ef-4b6d-b843-dd689c38e972" providerId="ADAL" clId="{4690B411-11D3-4ECE-81DD-D13A124DA86D}" dt="2024-12-04T12:57:41.798" v="7" actId="20577"/>
        <pc:sldMkLst>
          <pc:docMk/>
          <pc:sldMk cId="1983703618" sldId="261"/>
        </pc:sldMkLst>
      </pc:sldChg>
      <pc:sldChg chg="modSp mod">
        <pc:chgData name="Adrian Ruhs" userId="e5a38148-f8ef-4b6d-b843-dd689c38e972" providerId="ADAL" clId="{4690B411-11D3-4ECE-81DD-D13A124DA86D}" dt="2024-12-04T13:38:15.464" v="66" actId="20577"/>
        <pc:sldMkLst>
          <pc:docMk/>
          <pc:sldMk cId="33633607" sldId="262"/>
        </pc:sldMkLst>
        <pc:spChg chg="mod">
          <ac:chgData name="Adrian Ruhs" userId="e5a38148-f8ef-4b6d-b843-dd689c38e972" providerId="ADAL" clId="{4690B411-11D3-4ECE-81DD-D13A124DA86D}" dt="2024-12-04T13:38:15.464" v="66" actId="20577"/>
          <ac:spMkLst>
            <pc:docMk/>
            <pc:sldMk cId="33633607" sldId="262"/>
            <ac:spMk id="3" creationId="{26C84795-058F-CB87-6D67-BB887D59BD71}"/>
          </ac:spMkLst>
        </pc:spChg>
      </pc:sldChg>
      <pc:sldChg chg="modNotesTx">
        <pc:chgData name="Adrian Ruhs" userId="e5a38148-f8ef-4b6d-b843-dd689c38e972" providerId="ADAL" clId="{4690B411-11D3-4ECE-81DD-D13A124DA86D}" dt="2024-12-04T12:57:30.600" v="4" actId="20577"/>
        <pc:sldMkLst>
          <pc:docMk/>
          <pc:sldMk cId="1028298355" sldId="265"/>
        </pc:sldMkLst>
      </pc:sldChg>
      <pc:sldChg chg="modNotesTx">
        <pc:chgData name="Adrian Ruhs" userId="e5a38148-f8ef-4b6d-b843-dd689c38e972" providerId="ADAL" clId="{4690B411-11D3-4ECE-81DD-D13A124DA86D}" dt="2024-12-04T12:57:39.592" v="6" actId="20577"/>
        <pc:sldMkLst>
          <pc:docMk/>
          <pc:sldMk cId="3987455573" sldId="270"/>
        </pc:sldMkLst>
      </pc:sldChg>
      <pc:sldChg chg="modNotesTx">
        <pc:chgData name="Adrian Ruhs" userId="e5a38148-f8ef-4b6d-b843-dd689c38e972" providerId="ADAL" clId="{4690B411-11D3-4ECE-81DD-D13A124DA86D}" dt="2024-12-04T12:57:25.940" v="3" actId="20577"/>
        <pc:sldMkLst>
          <pc:docMk/>
          <pc:sldMk cId="825403432" sldId="279"/>
        </pc:sldMkLst>
      </pc:sldChg>
      <pc:sldChg chg="modNotesTx">
        <pc:chgData name="Adrian Ruhs" userId="e5a38148-f8ef-4b6d-b843-dd689c38e972" providerId="ADAL" clId="{4690B411-11D3-4ECE-81DD-D13A124DA86D}" dt="2024-12-04T12:57:23.265" v="2" actId="20577"/>
        <pc:sldMkLst>
          <pc:docMk/>
          <pc:sldMk cId="982253986" sldId="280"/>
        </pc:sldMkLst>
      </pc:sldChg>
      <pc:sldChg chg="modNotesTx">
        <pc:chgData name="Adrian Ruhs" userId="e5a38148-f8ef-4b6d-b843-dd689c38e972" providerId="ADAL" clId="{4690B411-11D3-4ECE-81DD-D13A124DA86D}" dt="2024-12-04T12:57:47.597" v="8" actId="20577"/>
        <pc:sldMkLst>
          <pc:docMk/>
          <pc:sldMk cId="2205372159" sldId="281"/>
        </pc:sldMkLst>
      </pc:sldChg>
      <pc:sldChg chg="modSp mod modNotesTx">
        <pc:chgData name="Adrian Ruhs" userId="e5a38148-f8ef-4b6d-b843-dd689c38e972" providerId="ADAL" clId="{4690B411-11D3-4ECE-81DD-D13A124DA86D}" dt="2024-12-04T13:36:47.221" v="56" actId="20577"/>
        <pc:sldMkLst>
          <pc:docMk/>
          <pc:sldMk cId="2952660477" sldId="282"/>
        </pc:sldMkLst>
        <pc:spChg chg="mod">
          <ac:chgData name="Adrian Ruhs" userId="e5a38148-f8ef-4b6d-b843-dd689c38e972" providerId="ADAL" clId="{4690B411-11D3-4ECE-81DD-D13A124DA86D}" dt="2024-12-04T13:36:47.221" v="56" actId="20577"/>
          <ac:spMkLst>
            <pc:docMk/>
            <pc:sldMk cId="2952660477" sldId="282"/>
            <ac:spMk id="3" creationId="{BF4DBC9F-659E-54B9-14A2-BA424B31D35E}"/>
          </ac:spMkLst>
        </pc:spChg>
      </pc:sldChg>
      <pc:sldChg chg="modNotesTx">
        <pc:chgData name="Adrian Ruhs" userId="e5a38148-f8ef-4b6d-b843-dd689c38e972" providerId="ADAL" clId="{4690B411-11D3-4ECE-81DD-D13A124DA86D}" dt="2024-12-04T12:57:54.300" v="9" actId="20577"/>
        <pc:sldMkLst>
          <pc:docMk/>
          <pc:sldMk cId="3631002998" sldId="283"/>
        </pc:sldMkLst>
      </pc:sldChg>
      <pc:sldChg chg="modSp mod">
        <pc:chgData name="Adrian Ruhs" userId="e5a38148-f8ef-4b6d-b843-dd689c38e972" providerId="ADAL" clId="{4690B411-11D3-4ECE-81DD-D13A124DA86D}" dt="2024-12-04T13:35:37.991" v="13" actId="20577"/>
        <pc:sldMkLst>
          <pc:docMk/>
          <pc:sldMk cId="1785389254" sldId="284"/>
        </pc:sldMkLst>
        <pc:spChg chg="mod">
          <ac:chgData name="Adrian Ruhs" userId="e5a38148-f8ef-4b6d-b843-dd689c38e972" providerId="ADAL" clId="{4690B411-11D3-4ECE-81DD-D13A124DA86D}" dt="2024-12-04T13:35:37.991" v="13" actId="20577"/>
          <ac:spMkLst>
            <pc:docMk/>
            <pc:sldMk cId="1785389254" sldId="284"/>
            <ac:spMk id="3" creationId="{612F6102-3C50-5788-2352-59424F47845B}"/>
          </ac:spMkLst>
        </pc:spChg>
      </pc:sldChg>
      <pc:sldChg chg="modSp mod modNotesTx">
        <pc:chgData name="Adrian Ruhs" userId="e5a38148-f8ef-4b6d-b843-dd689c38e972" providerId="ADAL" clId="{4690B411-11D3-4ECE-81DD-D13A124DA86D}" dt="2024-12-04T13:37:45.402" v="64" actId="20577"/>
        <pc:sldMkLst>
          <pc:docMk/>
          <pc:sldMk cId="1248065489" sldId="287"/>
        </pc:sldMkLst>
        <pc:spChg chg="mod">
          <ac:chgData name="Adrian Ruhs" userId="e5a38148-f8ef-4b6d-b843-dd689c38e972" providerId="ADAL" clId="{4690B411-11D3-4ECE-81DD-D13A124DA86D}" dt="2024-12-04T13:37:45.402" v="64" actId="20577"/>
          <ac:spMkLst>
            <pc:docMk/>
            <pc:sldMk cId="1248065489" sldId="287"/>
            <ac:spMk id="3" creationId="{E1C81B1D-6F14-89FE-4D46-B742FDC061C3}"/>
          </ac:spMkLst>
        </pc:spChg>
      </pc:sldChg>
      <pc:sldChg chg="modSp mod modNotesTx">
        <pc:chgData name="Adrian Ruhs" userId="e5a38148-f8ef-4b6d-b843-dd689c38e972" providerId="ADAL" clId="{4690B411-11D3-4ECE-81DD-D13A124DA86D}" dt="2024-12-04T13:40:38.001" v="80" actId="20577"/>
        <pc:sldMkLst>
          <pc:docMk/>
          <pc:sldMk cId="3999172196" sldId="288"/>
        </pc:sldMkLst>
        <pc:spChg chg="mod">
          <ac:chgData name="Adrian Ruhs" userId="e5a38148-f8ef-4b6d-b843-dd689c38e972" providerId="ADAL" clId="{4690B411-11D3-4ECE-81DD-D13A124DA86D}" dt="2024-12-04T13:40:38.001" v="80" actId="20577"/>
          <ac:spMkLst>
            <pc:docMk/>
            <pc:sldMk cId="3999172196" sldId="288"/>
            <ac:spMk id="3" creationId="{C04EC5E9-CE57-73AC-EDA7-E0AB8E20B8CA}"/>
          </ac:spMkLst>
        </pc:spChg>
      </pc:sldChg>
      <pc:sldChg chg="modNotesTx">
        <pc:chgData name="Adrian Ruhs" userId="e5a38148-f8ef-4b6d-b843-dd689c38e972" providerId="ADAL" clId="{4690B411-11D3-4ECE-81DD-D13A124DA86D}" dt="2024-12-04T12:57:20.942" v="1" actId="20577"/>
        <pc:sldMkLst>
          <pc:docMk/>
          <pc:sldMk cId="3040984763" sldId="298"/>
        </pc:sldMkLst>
      </pc:sldChg>
      <pc:sldChg chg="modSp mod modNotesTx">
        <pc:chgData name="Adrian Ruhs" userId="e5a38148-f8ef-4b6d-b843-dd689c38e972" providerId="ADAL" clId="{4690B411-11D3-4ECE-81DD-D13A124DA86D}" dt="2024-12-04T13:35:52.522" v="14" actId="20577"/>
        <pc:sldMkLst>
          <pc:docMk/>
          <pc:sldMk cId="1902342358" sldId="303"/>
        </pc:sldMkLst>
        <pc:spChg chg="mod">
          <ac:chgData name="Adrian Ruhs" userId="e5a38148-f8ef-4b6d-b843-dd689c38e972" providerId="ADAL" clId="{4690B411-11D3-4ECE-81DD-D13A124DA86D}" dt="2024-12-04T13:35:52.522" v="14" actId="20577"/>
          <ac:spMkLst>
            <pc:docMk/>
            <pc:sldMk cId="1902342358" sldId="303"/>
            <ac:spMk id="3" creationId="{4D40BE63-7298-9E28-C207-53A4519303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9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D662-6B32-41D5-8E1A-96A9B6FAE509}" type="datetimeFigureOut">
              <a:rPr lang="de-AT" sz="900" smtClean="0"/>
              <a:t>04.12.2024</a:t>
            </a:fld>
            <a:endParaRPr lang="de-AT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9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DAD7-9648-4334-9973-3F53D86295A5}" type="slidenum">
              <a:rPr lang="de-AT" sz="900" smtClean="0"/>
              <a:t>‹Nr.›</a:t>
            </a:fld>
            <a:endParaRPr lang="de-AT" sz="900"/>
          </a:p>
        </p:txBody>
      </p:sp>
    </p:spTree>
    <p:extLst>
      <p:ext uri="{BB962C8B-B14F-4D97-AF65-F5344CB8AC3E}">
        <p14:creationId xmlns:p14="http://schemas.microsoft.com/office/powerpoint/2010/main" val="15038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C4BCA5CE-CF9B-49B4-9F54-EA4676D5EF6F}" type="datetimeFigureOut">
              <a:rPr lang="de-AT" smtClean="0"/>
              <a:pPr/>
              <a:t>04.12.2024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22274" y="4787964"/>
            <a:ext cx="5953125" cy="49491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Formatvorlagen des Textmasters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fld id="{9C53593F-2752-4925-959E-BC626CD185A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28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60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36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/>
            <a:endParaRPr lang="de-DE" b="0" dirty="0">
              <a:effectLst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09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D1CF2-99BE-FC03-E165-2EFFA420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3256E4-0BBB-FB65-9EBD-BC7FB107B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B913B0E-F1F5-C441-0833-4C6388F7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algn="l" defTabSz="914400" rtl="0" eaLnBrk="1" latinLnBrk="0" hangingPunct="1"/>
            <a:endParaRPr kumimoji="0" lang="de-DE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/>
            <a:endParaRPr lang="de-DE" b="1" dirty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000401-C3C2-6764-CDE2-CC0F79FEE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759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436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854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907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5686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1151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462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901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9794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4342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835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C07E-2D14-5885-D76E-5B9C3550A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C3E489-6E37-598A-F267-2947C8BFC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E2D866-B9AF-5DB7-CBE4-12C4E87D4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3CA70-2FE0-DBA8-630C-EF1EDCA92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4237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D834-1FBA-46D0-06BA-C390DFD4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483DC3-F37C-19DB-2E12-EAE6513F6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8CC245-34D0-AA58-0F1A-49694CC69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D67D0E-DF71-0EB0-0646-477EBCF3A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671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810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9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06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704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D0E1C-0F23-D3F1-D715-92A895EF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D13BD9-6B05-0D50-E881-427A76114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19C313-DDD1-C9BE-A2B7-EA05A6E85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B67031-B97C-E7C1-FAAD-34C0D2B37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85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68864-561D-5615-9242-308BEE680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12F918-FF9F-FE7E-EA24-563236D7A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07518E-6F60-A96D-E2D4-C8EA2650C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1477F4-CAE9-7361-9AB0-911EFB66F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10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384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31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90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1193132"/>
            <a:ext cx="12192000" cy="1530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07988" y="1549666"/>
            <a:ext cx="11376024" cy="61275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07987" y="225776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Untertitel hinzufügen</a:t>
            </a:r>
          </a:p>
        </p:txBody>
      </p:sp>
      <p:pic>
        <p:nvPicPr>
          <p:cNvPr id="6" name="Grafik 5" descr="Logo der Universität Wien">
            <a:extLst>
              <a:ext uri="{FF2B5EF4-FFF2-40B4-BE49-F238E27FC236}">
                <a16:creationId xmlns:a16="http://schemas.microsoft.com/office/drawing/2014/main" id="{45BDABE8-721E-4E59-9BC3-19BF0178C3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07987" y="404812"/>
            <a:ext cx="2255433" cy="615600"/>
          </a:xfrm>
          <a:prstGeom prst="rect">
            <a:avLst/>
          </a:prstGeom>
        </p:spPr>
      </p:pic>
      <p:sp>
        <p:nvSpPr>
          <p:cNvPr id="9" name="Bildplatzhalter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2723950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70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1376026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543550" cy="3419475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5543562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463" y="2276475"/>
            <a:ext cx="5543550" cy="3419475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40463" y="5820569"/>
            <a:ext cx="554355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269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6680183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6680182" cy="3673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388226" y="1557949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8226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528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91763" y="1332186"/>
            <a:ext cx="6692249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557950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1763" y="2276475"/>
            <a:ext cx="6692250" cy="3672000"/>
          </a:xfrm>
        </p:spPr>
        <p:txBody>
          <a:bodyPr>
            <a:noAutofit/>
          </a:bodyPr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263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1082398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284357"/>
            <a:ext cx="122040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004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1952C-E139-4307-B42D-ADA39909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404813"/>
            <a:ext cx="8532813" cy="820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395414"/>
            <a:ext cx="8532812" cy="43005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5688012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1395413"/>
            <a:ext cx="2557463" cy="432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89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2276476"/>
            <a:ext cx="8532812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5688012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2276475"/>
            <a:ext cx="2557463" cy="34298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021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67982-8F28-447A-A741-DF75251A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413068"/>
            <a:ext cx="8532813" cy="820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1395413"/>
            <a:ext cx="4356000" cy="4300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1395413"/>
            <a:ext cx="4356000" cy="4300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88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1395413"/>
            <a:ext cx="2071688" cy="45545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15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73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2276475"/>
            <a:ext cx="2071688" cy="36734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158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07988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8"/>
            <a:ext cx="554355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240462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054" y="5820568"/>
            <a:ext cx="554355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/>
              <a:t>Referenz, Quellen- oder Copyright-Angabe bei Bedarf einfügen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79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917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429000"/>
            <a:ext cx="11376024" cy="178364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07987" y="5318144"/>
            <a:ext cx="11376025" cy="63180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074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1376026" cy="820064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2276475"/>
            <a:ext cx="11376026" cy="3672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de-AT"/>
              <a:t>28.11.2024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9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bre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896488"/>
            <a:ext cx="11376026" cy="8200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1907931"/>
            <a:ext cx="11376026" cy="404054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de-AT"/>
              <a:t>28.11.2024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9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7987" y="1332186"/>
            <a:ext cx="11376025" cy="820064"/>
          </a:xfrm>
        </p:spPr>
        <p:txBody>
          <a:bodyPr/>
          <a:lstStyle/>
          <a:p>
            <a:r>
              <a:rPr lang="de-AT"/>
              <a:t>Abschnittstitel hinzufügen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07987" y="219945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Abschnittsuntertitel hinzufügen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19551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700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407988" y="3840480"/>
            <a:ext cx="11376024" cy="137216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AT"/>
              <a:t>Abschnittstitel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07987" y="5318144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Abschnittsuntertitel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0465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1376025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543633" cy="3673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379" y="2276475"/>
            <a:ext cx="5543633" cy="3673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166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1376024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753" y="2276475"/>
            <a:ext cx="5550868" cy="72937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754" y="3185234"/>
            <a:ext cx="5550867" cy="27647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378" y="2276475"/>
            <a:ext cx="5543633" cy="72937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378" y="3185234"/>
            <a:ext cx="5543634" cy="27647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9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8532813" cy="820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7" y="2276475"/>
            <a:ext cx="8532813" cy="36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0" name="Grafik 9" descr="Logo der Universität Wien">
            <a:extLst>
              <a:ext uri="{FF2B5EF4-FFF2-40B4-BE49-F238E27FC236}">
                <a16:creationId xmlns:a16="http://schemas.microsoft.com/office/drawing/2014/main" id="{B4508279-E9DA-4DF1-973E-8A4960B54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 bwMode="black">
          <a:xfrm>
            <a:off x="407987" y="404812"/>
            <a:ext cx="2255433" cy="61560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7989" y="6422400"/>
            <a:ext cx="72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AT"/>
              <a:t>28.11.2024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39614" y="6422400"/>
            <a:ext cx="780118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013" y="6422400"/>
            <a:ext cx="828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8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2" r:id="rId4"/>
    <p:sldLayoutId id="2147483675" r:id="rId5"/>
    <p:sldLayoutId id="2147483651" r:id="rId6"/>
    <p:sldLayoutId id="2147483668" r:id="rId7"/>
    <p:sldLayoutId id="2147483652" r:id="rId8"/>
    <p:sldLayoutId id="2147483653" r:id="rId9"/>
    <p:sldLayoutId id="2147483657" r:id="rId10"/>
    <p:sldLayoutId id="2147483660" r:id="rId11"/>
    <p:sldLayoutId id="2147483656" r:id="rId12"/>
    <p:sldLayoutId id="2147483670" r:id="rId13"/>
    <p:sldLayoutId id="2147483661" r:id="rId14"/>
    <p:sldLayoutId id="2147483673" r:id="rId15"/>
    <p:sldLayoutId id="2147483662" r:id="rId16"/>
    <p:sldLayoutId id="2147483674" r:id="rId17"/>
    <p:sldLayoutId id="214748367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5000"/>
        </a:lnSpc>
        <a:spcBef>
          <a:spcPts val="1000"/>
        </a:spcBef>
        <a:buClr>
          <a:schemeClr val="accent1"/>
        </a:buClr>
        <a:buFont typeface="Source Sans Pro Light" panose="020B0403030403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9388" algn="l" defTabSz="914400" rtl="0" eaLnBrk="1" latinLnBrk="0" hangingPunct="1">
        <a:lnSpc>
          <a:spcPct val="95000"/>
        </a:lnSpc>
        <a:spcBef>
          <a:spcPts val="500"/>
        </a:spcBef>
        <a:buSzPct val="100000"/>
        <a:buFont typeface="Source Sans Pro Light" panose="020B040303040302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182563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5632" userDrawn="1">
          <p15:clr>
            <a:srgbClr val="F26B43"/>
          </p15:clr>
        </p15:guide>
        <p15:guide id="10" orient="horz" pos="1366" userDrawn="1">
          <p15:clr>
            <a:srgbClr val="F26B43"/>
          </p15:clr>
        </p15:guide>
        <p15:guide id="11" orient="horz" pos="3748" userDrawn="1">
          <p15:clr>
            <a:srgbClr val="F26B43"/>
          </p15:clr>
        </p15:guide>
        <p15:guide id="12" orient="horz" pos="879" userDrawn="1">
          <p15:clr>
            <a:srgbClr val="F26B43"/>
          </p15:clr>
        </p15:guide>
        <p15:guide id="13" orient="horz" pos="83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7987" y="1577012"/>
            <a:ext cx="11376024" cy="612759"/>
          </a:xfrm>
        </p:spPr>
        <p:txBody>
          <a:bodyPr/>
          <a:lstStyle/>
          <a:p>
            <a:r>
              <a:rPr lang="de-AT" dirty="0"/>
              <a:t>Langfristige Vermögensbindung 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/>
              <a:t>Univ.-Prof. Dr. Brigitta </a:t>
            </a:r>
            <a:r>
              <a:rPr lang="de-DE" b="1" err="1"/>
              <a:t>Zöchling</a:t>
            </a:r>
            <a:r>
              <a:rPr lang="de-DE" b="1"/>
              <a:t>-Jud</a:t>
            </a:r>
          </a:p>
          <a:p>
            <a:endParaRPr lang="de-AT"/>
          </a:p>
        </p:txBody>
      </p:sp>
      <p:pic>
        <p:nvPicPr>
          <p:cNvPr id="12" name="Bildplatzhalter 8" descr="Panorama-Aufnahme des Hauptgebäudes der Universität Wien, Universitätsring 1, 1010 Wien.">
            <a:extLst>
              <a:ext uri="{FF2B5EF4-FFF2-40B4-BE49-F238E27FC236}">
                <a16:creationId xmlns:a16="http://schemas.microsoft.com/office/drawing/2014/main" id="{20B129EE-50C6-4CF3-ABA8-1FBD67526C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66" b="4970"/>
          <a:stretch/>
        </p:blipFill>
        <p:spPr>
          <a:xfrm>
            <a:off x="0" y="2724150"/>
            <a:ext cx="12192000" cy="4140200"/>
          </a:xfr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68B4C786-1F98-4810-877A-D1682863D50A}"/>
              </a:ext>
            </a:extLst>
          </p:cNvPr>
          <p:cNvSpPr txBox="1">
            <a:spLocks/>
          </p:cNvSpPr>
          <p:nvPr/>
        </p:nvSpPr>
        <p:spPr>
          <a:xfrm rot="16200000">
            <a:off x="11334819" y="3294262"/>
            <a:ext cx="1333965" cy="185737"/>
          </a:xfrm>
          <a:prstGeom prst="rect">
            <a:avLst/>
          </a:prstGeom>
        </p:spPr>
        <p:txBody>
          <a:bodyPr/>
          <a:lstStyle>
            <a:lvl1pPr marL="174625" indent="-174625" algn="l" defTabSz="685800" rtl="0" eaLnBrk="1" latinLnBrk="0" hangingPunct="1">
              <a:lnSpc>
                <a:spcPct val="95000"/>
              </a:lnSpc>
              <a:spcBef>
                <a:spcPts val="750"/>
              </a:spcBef>
              <a:buClr>
                <a:schemeClr val="accent1"/>
              </a:buClr>
              <a:buFont typeface="Source Sans Pro" panose="020B0503030403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685800" rtl="0" eaLnBrk="1" latinLnBrk="0" hangingPunct="1">
              <a:lnSpc>
                <a:spcPct val="95000"/>
              </a:lnSpc>
              <a:spcBef>
                <a:spcPts val="375"/>
              </a:spcBef>
              <a:buSzPct val="100000"/>
              <a:buFont typeface="Source Sans Pro" panose="020B0503030403020204" pitchFamily="34" charset="0"/>
              <a:buChar char="◦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6213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41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050">
                <a:solidFill>
                  <a:schemeClr val="bg2"/>
                </a:solidFill>
              </a:rPr>
              <a:t>© Alex </a:t>
            </a:r>
            <a:r>
              <a:rPr lang="de-AT" sz="1050" err="1">
                <a:solidFill>
                  <a:schemeClr val="bg2"/>
                </a:solidFill>
              </a:rPr>
              <a:t>Schuppich</a:t>
            </a:r>
            <a:endParaRPr lang="de-AT" sz="10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1647-F17B-D679-514B-E48DF606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9265C-BA5D-F16D-3B33-E6A151B6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Nacherbschaft und Pflichtteilsrecht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DB5238-A241-49E1-0A18-CE477129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Ist Einsetzung des Pflichtteilsberechtigten zum Vorerben zur Pflichtteilsdeckung geeignet?</a:t>
            </a:r>
          </a:p>
          <a:p>
            <a:pPr>
              <a:lnSpc>
                <a:spcPct val="90000"/>
              </a:lnSpc>
            </a:pPr>
            <a:r>
              <a:rPr lang="de-DE" dirty="0"/>
              <a:t>Ist Einsetzung des Pflichtteilsberechtigten zum Nacherben zur Pflichtteilsdeckung geeignet?</a:t>
            </a:r>
          </a:p>
          <a:p>
            <a:pPr>
              <a:lnSpc>
                <a:spcPct val="90000"/>
              </a:lnSpc>
            </a:pPr>
            <a:r>
              <a:rPr lang="de-DE" dirty="0"/>
              <a:t>Auch belastete Zuwendung, wie Nacherbschaft, ist zur Pflichtteilsdeckung geeignet (§ 762 ABGB)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Bei der Berechnung des Pflichtteils führt die Belastung durch die Nacherbschaft nicht zu einer Verringerung des Nachlasswertes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Belastungen sind aber bei der Ermittlung des Wertes der Zuwendung zu berücksichtigen</a:t>
            </a:r>
          </a:p>
          <a:p>
            <a:pPr>
              <a:lnSpc>
                <a:spcPct val="90000"/>
              </a:lnSpc>
            </a:pPr>
            <a:r>
              <a:rPr lang="de-DE" dirty="0"/>
              <a:t>Widerspruch von §§ 762 und 766 ABGB? (sukzessive Pflichtteilsdeckung auf höchstens fünf Jahre)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(Echte) Antinomie: Bewertung der Zuwendung nach § 780 (</a:t>
            </a:r>
            <a:r>
              <a:rPr lang="de-DE" i="1" dirty="0"/>
              <a:t>Kogler </a:t>
            </a:r>
            <a:r>
              <a:rPr lang="de-DE" dirty="0"/>
              <a:t>in Klang</a:t>
            </a:r>
            <a:r>
              <a:rPr lang="de-DE" baseline="30000" dirty="0"/>
              <a:t>3 </a:t>
            </a:r>
            <a:r>
              <a:rPr lang="de-DE" dirty="0"/>
              <a:t>§ 762 </a:t>
            </a:r>
            <a:r>
              <a:rPr lang="de-DE" dirty="0" err="1"/>
              <a:t>Rz</a:t>
            </a:r>
            <a:r>
              <a:rPr lang="de-DE" dirty="0"/>
              <a:t> 21)</a:t>
            </a:r>
          </a:p>
          <a:p>
            <a:pPr>
              <a:lnSpc>
                <a:spcPct val="90000"/>
              </a:lnSpc>
            </a:pPr>
            <a:r>
              <a:rPr lang="de-DE" dirty="0"/>
              <a:t>Auswirkungen eines Verzichts des Vorerben auf den Pflichtteilsberechtigten des Vorerben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Verzicht auf die Vorerbenstellung ist keine Zuwendung </a:t>
            </a:r>
            <a:r>
              <a:rPr lang="de-DE" dirty="0" err="1"/>
              <a:t>gem</a:t>
            </a:r>
            <a:r>
              <a:rPr lang="de-DE" dirty="0"/>
              <a:t> § 781 ABGB (2 Ob 132/21 g)</a:t>
            </a:r>
          </a:p>
          <a:p>
            <a:pPr lvl="2">
              <a:lnSpc>
                <a:spcPct val="90000"/>
              </a:lnSpc>
            </a:pPr>
            <a:r>
              <a:rPr lang="de-DE" sz="2200" dirty="0"/>
              <a:t>Jedenfalls, wenn ein Fruchtgenussrecht vorbehalten wurde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06C35-ECFA-37C5-C8A6-1990C51E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CADEB0-F931-F897-3F94-BF9F4068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2D2F5B-CD6E-4013-8E4D-9DE04D6B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40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AF1AE-68FF-9E1D-5703-BCD394A2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Prozessuale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B8FC5-D599-C41F-9BB4-3DDD35F5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Beschluss über Einantwortung hat „Beschränkung der Rechte durch Nacherbschaft“ zu enthalten </a:t>
            </a:r>
            <a:br>
              <a:rPr lang="de-DE" dirty="0"/>
            </a:br>
            <a:r>
              <a:rPr lang="de-DE" dirty="0"/>
              <a:t>(§ 178 Abs 2 Z 1 </a:t>
            </a:r>
            <a:r>
              <a:rPr lang="de-DE" dirty="0" err="1"/>
              <a:t>AußStrG</a:t>
            </a:r>
            <a:r>
              <a:rPr lang="de-DE" dirty="0"/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Bei Eintritt des Nacherbfalls: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Ende des Erbrechts des Vorerben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Wiedereröffnung des Verlassenschaftsverfahrens nach dem Verstorbenen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Einantwortung des Nacherben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dirty="0"/>
              <a:t> Nacherbe leitet seine Rechtsstellung vom Erblasser [Verstorbenen] ab (RIS-Justiz RS0012564)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FC75DA-989A-C004-37B5-2CB39530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BDF20-03CD-035B-56FF-4C104DC3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68BC6B-1D24-6C8D-833A-395A5129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29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90EB-8995-8579-94C1-969B3D5AA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7DE4F-1A29-5244-82C0-9B7DEE7E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Substitutionsband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4DBC9F-659E-54B9-14A2-BA424B31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Grundbücherliche Anmerkung der Nacherbschaft (Substitutionsband) </a:t>
            </a:r>
            <a:r>
              <a:rPr lang="de-DE" dirty="0" err="1"/>
              <a:t>gem</a:t>
            </a:r>
            <a:r>
              <a:rPr lang="de-DE" dirty="0"/>
              <a:t> § 20 </a:t>
            </a:r>
            <a:r>
              <a:rPr lang="de-DE" dirty="0" err="1"/>
              <a:t>lit</a:t>
            </a:r>
            <a:r>
              <a:rPr lang="de-DE" dirty="0"/>
              <a:t> a GBG im B-Blatt</a:t>
            </a:r>
          </a:p>
          <a:p>
            <a:pPr lvl="1"/>
            <a:r>
              <a:rPr lang="de-DE" dirty="0"/>
              <a:t>Ausdrückliche Regelung in § 158 </a:t>
            </a:r>
            <a:r>
              <a:rPr lang="de-DE" dirty="0" err="1"/>
              <a:t>AußstrG</a:t>
            </a:r>
            <a:r>
              <a:rPr lang="de-DE" dirty="0"/>
              <a:t> aF</a:t>
            </a:r>
          </a:p>
          <a:p>
            <a:pPr lvl="1"/>
            <a:r>
              <a:rPr lang="de-DE" dirty="0"/>
              <a:t>Außerkrafttreten dieser Bestimmung durch das </a:t>
            </a:r>
            <a:r>
              <a:rPr lang="de-DE" dirty="0" err="1"/>
              <a:t>AußstrG</a:t>
            </a:r>
            <a:r>
              <a:rPr lang="de-DE" dirty="0"/>
              <a:t> 2003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hA</a:t>
            </a:r>
            <a:r>
              <a:rPr lang="de-DE" dirty="0">
                <a:sym typeface="Wingdings" panose="05000000000000000000" pitchFamily="2" charset="2"/>
              </a:rPr>
              <a:t> geht aber dennoch von der Erforderlichkeit der Eintragung des Substitutionsbands aus;                                  nunmehr gestützt auf § 178 Abs 2 Z 1 </a:t>
            </a:r>
            <a:r>
              <a:rPr lang="de-DE" dirty="0" err="1">
                <a:sym typeface="Wingdings" panose="05000000000000000000" pitchFamily="2" charset="2"/>
              </a:rPr>
              <a:t>iVm</a:t>
            </a:r>
            <a:r>
              <a:rPr lang="de-DE" dirty="0">
                <a:sym typeface="Wingdings" panose="05000000000000000000" pitchFamily="2" charset="2"/>
              </a:rPr>
              <a:t> § 182 </a:t>
            </a:r>
            <a:r>
              <a:rPr lang="de-DE" dirty="0" err="1">
                <a:sym typeface="Wingdings" panose="05000000000000000000" pitchFamily="2" charset="2"/>
              </a:rPr>
              <a:t>AußStrG</a:t>
            </a:r>
            <a:endParaRPr lang="de-DE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200" dirty="0">
                <a:sym typeface="Wingdings" panose="05000000000000000000" pitchFamily="2" charset="2"/>
              </a:rPr>
              <a:t>Versehen des Gesetzgebers (?), der die materielle Rechtslage nicht ändern wollte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200" dirty="0">
                <a:sym typeface="Wingdings" panose="05000000000000000000" pitchFamily="2" charset="2"/>
              </a:rPr>
              <a:t>Gesamtanalogie zu § 20 Abs 1 </a:t>
            </a:r>
            <a:r>
              <a:rPr lang="de-DE" sz="2200" dirty="0" err="1">
                <a:sym typeface="Wingdings" panose="05000000000000000000" pitchFamily="2" charset="2"/>
              </a:rPr>
              <a:t>AnerbenG</a:t>
            </a:r>
            <a:r>
              <a:rPr lang="de-DE" sz="2200" dirty="0">
                <a:sym typeface="Wingdings" panose="05000000000000000000" pitchFamily="2" charset="2"/>
              </a:rPr>
              <a:t> (</a:t>
            </a:r>
            <a:r>
              <a:rPr lang="de-DE" sz="2200" i="1" dirty="0" err="1">
                <a:sym typeface="Wingdings" panose="05000000000000000000" pitchFamily="2" charset="2"/>
              </a:rPr>
              <a:t>Kodek</a:t>
            </a:r>
            <a:r>
              <a:rPr lang="de-DE" sz="2200" i="1" dirty="0">
                <a:sym typeface="Wingdings" panose="05000000000000000000" pitchFamily="2" charset="2"/>
              </a:rPr>
              <a:t> </a:t>
            </a:r>
            <a:r>
              <a:rPr lang="de-DE" sz="2200" dirty="0">
                <a:sym typeface="Wingdings" panose="05000000000000000000" pitchFamily="2" charset="2"/>
              </a:rPr>
              <a:t>in </a:t>
            </a:r>
            <a:r>
              <a:rPr lang="de-DE" sz="2200" i="1" dirty="0" err="1">
                <a:sym typeface="Wingdings" panose="05000000000000000000" pitchFamily="2" charset="2"/>
              </a:rPr>
              <a:t>Kodek</a:t>
            </a:r>
            <a:r>
              <a:rPr lang="de-DE" sz="2200" dirty="0">
                <a:sym typeface="Wingdings" panose="05000000000000000000" pitchFamily="2" charset="2"/>
              </a:rPr>
              <a:t>, Grundbuchsrecht</a:t>
            </a:r>
            <a:r>
              <a:rPr lang="de-DE" sz="2200" baseline="30000" dirty="0">
                <a:sym typeface="Wingdings" panose="05000000000000000000" pitchFamily="2" charset="2"/>
              </a:rPr>
              <a:t>2</a:t>
            </a:r>
            <a:r>
              <a:rPr lang="de-DE" sz="2200" dirty="0">
                <a:sym typeface="Wingdings" panose="05000000000000000000" pitchFamily="2" charset="2"/>
              </a:rPr>
              <a:t> § 20 GBG </a:t>
            </a:r>
            <a:r>
              <a:rPr lang="de-DE" sz="2200" dirty="0" err="1">
                <a:sym typeface="Wingdings" panose="05000000000000000000" pitchFamily="2" charset="2"/>
              </a:rPr>
              <a:t>Rz</a:t>
            </a:r>
            <a:r>
              <a:rPr lang="de-DE" sz="2200" dirty="0">
                <a:sym typeface="Wingdings" panose="05000000000000000000" pitchFamily="2" charset="2"/>
              </a:rPr>
              <a:t> 32)</a:t>
            </a:r>
          </a:p>
          <a:p>
            <a:r>
              <a:rPr lang="de-DE" dirty="0"/>
              <a:t>Substitutionsband auch für Nacherbschaft auf den Überrest? (</a:t>
            </a:r>
            <a:r>
              <a:rPr lang="de-DE" dirty="0" err="1"/>
              <a:t>vgl</a:t>
            </a:r>
            <a:r>
              <a:rPr lang="de-DE" dirty="0"/>
              <a:t> </a:t>
            </a:r>
            <a:r>
              <a:rPr lang="de-DE" sz="2200" i="1" dirty="0" err="1"/>
              <a:t>Klete</a:t>
            </a:r>
            <a:r>
              <a:rPr lang="de-DE" sz="2200" i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č</a:t>
            </a:r>
            <a:r>
              <a:rPr lang="de-DE" sz="2200" i="1" dirty="0" err="1"/>
              <a:t>ka</a:t>
            </a:r>
            <a:r>
              <a:rPr lang="de-DE" dirty="0"/>
              <a:t>, Ersatz- und </a:t>
            </a:r>
            <a:r>
              <a:rPr lang="de-DE" dirty="0" err="1"/>
              <a:t>Nacherbeschaft</a:t>
            </a:r>
            <a:r>
              <a:rPr lang="de-DE" dirty="0"/>
              <a:t> 275 f)</a:t>
            </a:r>
          </a:p>
          <a:p>
            <a:pPr lvl="1"/>
            <a:r>
              <a:rPr lang="de-DE" dirty="0" err="1"/>
              <a:t>Ersichtlichmachung</a:t>
            </a:r>
            <a:r>
              <a:rPr lang="de-DE" dirty="0"/>
              <a:t> von Verfügungsbeschränkungen</a:t>
            </a:r>
          </a:p>
          <a:p>
            <a:pPr lvl="1"/>
            <a:r>
              <a:rPr lang="de-DE" dirty="0" err="1"/>
              <a:t>Verlassenschaftszugehörigkeit</a:t>
            </a:r>
            <a:r>
              <a:rPr lang="de-DE" dirty="0"/>
              <a:t> ergibt sich aber bereits aus Inventar und </a:t>
            </a:r>
            <a:r>
              <a:rPr lang="de-DE" dirty="0" err="1"/>
              <a:t>Einantwortungsbeschluss</a:t>
            </a:r>
            <a:endParaRPr lang="de-DE" dirty="0"/>
          </a:p>
          <a:p>
            <a:pPr lvl="2">
              <a:buFont typeface="Symbol" panose="05050102010706020507" pitchFamily="18" charset="2"/>
              <a:buChar char="-"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74ADA-A33C-1934-1546-E28FEFB8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61B1F-072A-E12A-348A-75FBDEA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EF1E57-08D9-9007-3205-F6F99648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266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90F3-7A3C-F6BA-01E3-AD20F25E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Verjährung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5AD02-8993-B4AE-2A11-D2FBEAB44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907930"/>
            <a:ext cx="11376026" cy="42760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Wenn Nacherbschaft nicht in </a:t>
            </a:r>
            <a:r>
              <a:rPr lang="de-DE" dirty="0" err="1"/>
              <a:t>Einanwortungsbeschluss</a:t>
            </a:r>
            <a:r>
              <a:rPr lang="de-DE" dirty="0"/>
              <a:t> angemerkt wurde - keine Wiedereröffnung des Verlassenschaftsverfahrens möglich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Aber: Erbschaftsklage (RIS-Justiz RS0006682)</a:t>
            </a:r>
          </a:p>
          <a:p>
            <a:pPr>
              <a:lnSpc>
                <a:spcPct val="90000"/>
              </a:lnSpc>
            </a:pPr>
            <a:r>
              <a:rPr lang="de-DE" dirty="0"/>
              <a:t>Verjährung nach § 1487a ABGB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Kenntnisabhängige dreijährige Verjährungsfrist </a:t>
            </a:r>
            <a:r>
              <a:rPr lang="de-DE" i="1" dirty="0"/>
              <a:t>ab Kenntnis der für das Bestehens des Anspruchs maßgebenden Tatsachen</a:t>
            </a:r>
          </a:p>
          <a:p>
            <a:pPr lvl="2">
              <a:lnSpc>
                <a:spcPct val="90000"/>
              </a:lnSpc>
            </a:pPr>
            <a:r>
              <a:rPr lang="de-DE" sz="2200" dirty="0"/>
              <a:t>Fristbeginn frühestens mit dem Nacherbfall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Kenntnisunabhängige 30-jährige Verjährungsfrist ab dem </a:t>
            </a:r>
            <a:r>
              <a:rPr lang="de-DE" i="1" dirty="0"/>
              <a:t>Tod des Verstorbenen</a:t>
            </a:r>
          </a:p>
          <a:p>
            <a:pPr lvl="2">
              <a:lnSpc>
                <a:spcPct val="90000"/>
              </a:lnSpc>
            </a:pPr>
            <a:r>
              <a:rPr lang="de-DE" sz="2200" dirty="0"/>
              <a:t>Teleologische Reduktion um Nacherbschaften: Nacherbfall als Verjährungsbeginn </a:t>
            </a:r>
            <a:br>
              <a:rPr lang="de-DE" sz="2200" dirty="0"/>
            </a:br>
            <a:r>
              <a:rPr lang="de-DE" sz="2200" dirty="0"/>
              <a:t>(</a:t>
            </a:r>
            <a:r>
              <a:rPr lang="de-DE" sz="2200" i="1" dirty="0"/>
              <a:t>K</a:t>
            </a:r>
            <a:r>
              <a:rPr lang="de-DE" sz="2200" dirty="0"/>
              <a:t>. </a:t>
            </a:r>
            <a:r>
              <a:rPr lang="de-DE" sz="2200" i="1" dirty="0"/>
              <a:t>Holzner</a:t>
            </a:r>
            <a:r>
              <a:rPr lang="de-DE" sz="2200" dirty="0"/>
              <a:t>, </a:t>
            </a:r>
            <a:r>
              <a:rPr lang="de-DE" sz="2200" dirty="0" err="1"/>
              <a:t>JBl</a:t>
            </a:r>
            <a:r>
              <a:rPr lang="de-DE" sz="2200" dirty="0"/>
              <a:t> 2020, 426; </a:t>
            </a:r>
            <a:r>
              <a:rPr lang="de-DE" sz="2200" dirty="0" err="1"/>
              <a:t>aA</a:t>
            </a:r>
            <a:r>
              <a:rPr lang="de-DE" sz="2200" dirty="0"/>
              <a:t> </a:t>
            </a:r>
            <a:r>
              <a:rPr lang="de-DE" sz="2200" i="1" dirty="0" err="1"/>
              <a:t>Gerstberger</a:t>
            </a:r>
            <a:r>
              <a:rPr lang="de-DE" sz="2200" dirty="0"/>
              <a:t>, </a:t>
            </a:r>
            <a:r>
              <a:rPr lang="de-DE" sz="2200" dirty="0" err="1"/>
              <a:t>JBl</a:t>
            </a:r>
            <a:r>
              <a:rPr lang="de-DE" sz="2200" dirty="0"/>
              <a:t> 2021, 746; </a:t>
            </a:r>
            <a:r>
              <a:rPr lang="de-DE" sz="2200" i="1" dirty="0" err="1"/>
              <a:t>Kietaibl</a:t>
            </a:r>
            <a:r>
              <a:rPr lang="de-DE" sz="2200" i="1" dirty="0"/>
              <a:t> </a:t>
            </a:r>
            <a:r>
              <a:rPr lang="de-DE" sz="2200" dirty="0"/>
              <a:t>in </a:t>
            </a:r>
            <a:r>
              <a:rPr lang="de-DE" sz="2200" i="1" dirty="0" err="1"/>
              <a:t>Schwimann</a:t>
            </a:r>
            <a:r>
              <a:rPr lang="de-DE" sz="2200" dirty="0"/>
              <a:t>/</a:t>
            </a:r>
            <a:r>
              <a:rPr lang="de-DE" sz="2200" i="1" dirty="0"/>
              <a:t>Kodek</a:t>
            </a:r>
            <a:r>
              <a:rPr lang="de-DE" sz="2200" i="1" baseline="30000" dirty="0"/>
              <a:t>4.01</a:t>
            </a:r>
            <a:r>
              <a:rPr lang="de-DE" sz="2200" baseline="30000" dirty="0"/>
              <a:t> </a:t>
            </a:r>
            <a:r>
              <a:rPr lang="de-DE" sz="2200" dirty="0"/>
              <a:t>§ 1487a </a:t>
            </a:r>
            <a:r>
              <a:rPr lang="de-DE" sz="2200" dirty="0" err="1"/>
              <a:t>Rz</a:t>
            </a:r>
            <a:r>
              <a:rPr lang="de-DE" sz="2200" dirty="0"/>
              <a:t> 11 ABGB)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dirty="0"/>
              <a:t> Erst durch den Nacherbfall hat der Nacherbe die Möglichkeit sein Erbrecht auszuüben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DAA31-C03B-CEBA-FE2D-95B1ACF1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7B8CD0-678A-2DB2-B9F2-9C1C71C3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899AA-FE7C-C026-E9E7-DA442AE8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745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D5F81-1617-19A0-E314-4B190836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Nachvermächtnis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5FA15E-22C6-28A1-1B33-BCCAAF04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Ersatz- und Nachvermächtnis: Regelungen über Nacherbschaft sind sinngemäß anzuwenden (§ 652 ABGB)</a:t>
            </a:r>
          </a:p>
          <a:p>
            <a:r>
              <a:rPr lang="de-DE"/>
              <a:t>Auswahl des Nachvermächtnisnehmers kann in den Grenzen des § 651 dem Vorvermächtnisnehmer oder einem Dritten überlassen werden (RIS-Justiz RS0015275)</a:t>
            </a:r>
          </a:p>
          <a:p>
            <a:r>
              <a:rPr lang="de-DE"/>
              <a:t>Eintritt des Nacherbfalls: schuldrechtlicher Herausgabeanspruch (RIS-Justiz RS0007574)</a:t>
            </a:r>
          </a:p>
          <a:p>
            <a:r>
              <a:rPr lang="de-DE"/>
              <a:t>Uneigentliches Nachvermächtnis: wenn sich die Anordnung eines Nachvermächtnisses nicht an einen Vorvermächtnisnehmer, sondern an einen Erben richtet (RIS-Justiz RS0107196)</a:t>
            </a:r>
          </a:p>
          <a:p>
            <a:pPr lvl="1"/>
            <a:r>
              <a:rPr lang="de-DE"/>
              <a:t>Erben haben die Stellung eines Vorvermächtnisnehmers</a:t>
            </a:r>
          </a:p>
          <a:p>
            <a:r>
              <a:rPr lang="de-DE"/>
              <a:t>Nachvermächtnis auf den Überrest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BA230F-A15C-ED41-37BD-18DE7D83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08AF7-4088-F4BD-C0E8-1AE5DCED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AC909-9184-9103-C639-F1D2094A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70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58CC-CDFD-006C-E94A-39822AD6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4A6C-7261-CA31-A8B7-48E3EFF9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Besitznachfolgerecht (quasi-</a:t>
            </a:r>
            <a:r>
              <a:rPr lang="de-DE" err="1"/>
              <a:t>fideikommissarische</a:t>
            </a:r>
            <a:r>
              <a:rPr lang="de-DE"/>
              <a:t> Substitution)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B5655-5F83-6A98-BC2D-A1737EAC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„</a:t>
            </a:r>
            <a:r>
              <a:rPr lang="de-DE" i="1" dirty="0"/>
              <a:t>merkwürdiges Geschöpf von Lehre und Rechtsprechung</a:t>
            </a:r>
            <a:r>
              <a:rPr lang="de-DE" dirty="0"/>
              <a:t>, […] [das] </a:t>
            </a:r>
            <a:r>
              <a:rPr lang="de-DE" i="1" dirty="0"/>
              <a:t>sich im rechtsfreien Raum bewegt.</a:t>
            </a:r>
            <a:r>
              <a:rPr lang="de-DE" dirty="0"/>
              <a:t>“ (</a:t>
            </a:r>
            <a:r>
              <a:rPr lang="de-DE" i="1" dirty="0"/>
              <a:t>Welser</a:t>
            </a:r>
            <a:r>
              <a:rPr lang="de-DE" dirty="0"/>
              <a:t>, Reform 68)</a:t>
            </a:r>
          </a:p>
          <a:p>
            <a:pPr>
              <a:lnSpc>
                <a:spcPct val="90000"/>
              </a:lnSpc>
            </a:pPr>
            <a:r>
              <a:rPr lang="de-DE" dirty="0"/>
              <a:t>vertragliche Nachbildungen einer Nacherbschaft (Nachvermächtnis) durch Rechtsgeschäft unter Lebenden </a:t>
            </a:r>
          </a:p>
          <a:p>
            <a:pPr lvl="1">
              <a:lnSpc>
                <a:spcPct val="90000"/>
              </a:lnSpc>
            </a:pPr>
            <a:r>
              <a:rPr lang="de-DE" dirty="0" err="1"/>
              <a:t>idR</a:t>
            </a:r>
            <a:r>
              <a:rPr lang="de-DE" dirty="0"/>
              <a:t> soll Besitznachfolgeberechtigten Rechtsstellung eines Nacherben (Nachvermächtnisnehmers) zukommen</a:t>
            </a:r>
          </a:p>
          <a:p>
            <a:pPr>
              <a:lnSpc>
                <a:spcPct val="90000"/>
              </a:lnSpc>
            </a:pPr>
            <a:r>
              <a:rPr lang="de-DE" dirty="0" err="1"/>
              <a:t>Rsp</a:t>
            </a:r>
            <a:r>
              <a:rPr lang="de-DE" dirty="0"/>
              <a:t>: auch Rückfall an den früheren Eigentümer stellt ein Besitznachfolgerecht dar (6 Ob 20/20 i)</a:t>
            </a:r>
          </a:p>
          <a:p>
            <a:pPr>
              <a:lnSpc>
                <a:spcPct val="90000"/>
              </a:lnSpc>
            </a:pPr>
            <a:r>
              <a:rPr lang="de-DE" dirty="0"/>
              <a:t>Vereinbarung </a:t>
            </a:r>
            <a:r>
              <a:rPr lang="de-DE" dirty="0" err="1"/>
              <a:t>iZm</a:t>
            </a:r>
            <a:r>
              <a:rPr lang="de-DE" dirty="0"/>
              <a:t> Schenkungsverträgen (5 Ob 196/20 i), Übergabeverträgen (1 Ob 177/17 m), Erbteilungsübereinkommen (8 Ob 139/07 k)</a:t>
            </a:r>
          </a:p>
          <a:p>
            <a:pPr>
              <a:lnSpc>
                <a:spcPct val="90000"/>
              </a:lnSpc>
            </a:pPr>
            <a:r>
              <a:rPr lang="de-DE" dirty="0"/>
              <a:t>Besitznachfolgerecht steht kein gesetzliches Hindernis entgegen (2 Ob 81/53)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Möglichkeit, „zeitliches Eigentum“ zu vereinbaren, seit jeher strittig (</a:t>
            </a:r>
            <a:r>
              <a:rPr lang="de-DE" dirty="0" err="1"/>
              <a:t>vgl</a:t>
            </a:r>
            <a:r>
              <a:rPr lang="de-DE" dirty="0"/>
              <a:t> </a:t>
            </a:r>
            <a:r>
              <a:rPr lang="de-DE" i="1" dirty="0"/>
              <a:t>Hofmeister </a:t>
            </a:r>
            <a:r>
              <a:rPr lang="de-DE" dirty="0"/>
              <a:t>in FS Kralik 377)</a:t>
            </a:r>
          </a:p>
          <a:p>
            <a:endParaRPr lang="de-DE" i="1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0F77CD-B208-CADF-CCB4-3BEB3501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0F242C-EED2-052D-7826-F4619B9B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</a:t>
            </a:r>
            <a:r>
              <a:rPr lang="de-DE" err="1"/>
              <a:t>Zöchling</a:t>
            </a:r>
            <a:r>
              <a:rPr lang="de-DE"/>
              <a:t>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D4837D-90DF-CD4F-525C-06A6CC75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461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65009-C4C1-1854-DE5B-DFB8D3B7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397762"/>
            <a:ext cx="11376026" cy="754487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de-DE" dirty="0"/>
              <a:t>Zwei Fallgruppen (6 Ob 20/20 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851EF-E543-9060-7BBC-D809A190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2455817"/>
            <a:ext cx="11376026" cy="3492658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de-DE" i="1" dirty="0"/>
              <a:t>auflösend bedingtes Eigentum</a:t>
            </a:r>
          </a:p>
          <a:p>
            <a:pPr lvl="1"/>
            <a:r>
              <a:rPr lang="de-DE" dirty="0"/>
              <a:t>Erwerber und Veräußerer vereinbaren, dass das Eigentum des Erwerbers durch sein Vorableben auflösend bedingt ist und die Liegenschaft an den alten Eigentümer zurück oder an einen Dritten fällt. </a:t>
            </a:r>
          </a:p>
          <a:p>
            <a:pPr>
              <a:spcBef>
                <a:spcPts val="2400"/>
              </a:spcBef>
            </a:pPr>
            <a:r>
              <a:rPr lang="de-DE" i="1" dirty="0"/>
              <a:t>echter Vertrag zugunsten Dritter</a:t>
            </a:r>
          </a:p>
          <a:p>
            <a:pPr lvl="1"/>
            <a:r>
              <a:rPr lang="de-DE" dirty="0"/>
              <a:t>Erwerber ist „nur“ verpflichtet, die Liegenschaft einer (oder mehreren) bestimmten oder bestimmbaren Personen unter Lebenden oder von Todes wegen zu überlassen.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B6431-2AA6-D86C-7B23-05550624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D7940A-02DA-5C9B-BCF0-E1FA5364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5902B7-2D9A-FE2A-01DC-29AACB32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986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B5987-9856-F3AD-F00C-B632F098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Eintragungsfähigkeit von Besitznachfolgerechten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40955A-7194-94F3-08B9-2B1CEA108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Sofern Besitznachfolgerecht der Nacherbschaft ähnelt ist eine Eintragung nach § 20 </a:t>
            </a:r>
            <a:r>
              <a:rPr lang="de-DE" err="1"/>
              <a:t>lit</a:t>
            </a:r>
            <a:r>
              <a:rPr lang="de-DE"/>
              <a:t> a GBG möglich (RIS-Justiz RS0083800)</a:t>
            </a:r>
          </a:p>
          <a:p>
            <a:pPr lvl="1"/>
            <a:r>
              <a:rPr lang="de-DE"/>
              <a:t>Sowohl </a:t>
            </a:r>
            <a:r>
              <a:rPr lang="de-DE" i="1"/>
              <a:t>erste</a:t>
            </a:r>
            <a:r>
              <a:rPr lang="de-DE"/>
              <a:t> als auch </a:t>
            </a:r>
            <a:r>
              <a:rPr lang="de-DE" i="1"/>
              <a:t>zweite</a:t>
            </a:r>
            <a:r>
              <a:rPr lang="de-DE"/>
              <a:t> </a:t>
            </a:r>
            <a:r>
              <a:rPr lang="de-DE" i="1"/>
              <a:t>Fallgruppe</a:t>
            </a:r>
            <a:r>
              <a:rPr lang="de-DE"/>
              <a:t> können im Grundbuch eingetragen werden </a:t>
            </a:r>
            <a:br>
              <a:rPr lang="de-DE"/>
            </a:br>
            <a:r>
              <a:rPr lang="de-DE"/>
              <a:t>(2 Ob 246/23 z)</a:t>
            </a:r>
          </a:p>
          <a:p>
            <a:r>
              <a:rPr lang="de-DE"/>
              <a:t>Eintragung setzt aber Liegenschaftsübertragung voraus (5 Ob 58/13 k)</a:t>
            </a:r>
          </a:p>
          <a:p>
            <a:pPr lvl="1"/>
            <a:r>
              <a:rPr lang="de-DE"/>
              <a:t>sofern eine Bezugnahme auf die ursprüngliche Übertragung erfolgt, kann Zusammenhang zwischen Übertragung und Beschränkung auch nachträglich erfolgen (</a:t>
            </a:r>
            <a:r>
              <a:rPr lang="de-DE">
                <a:effectLst/>
              </a:rPr>
              <a:t>6 Ob 20/20 i)</a:t>
            </a:r>
            <a:r>
              <a:rPr lang="de-DE"/>
              <a:t> </a:t>
            </a:r>
          </a:p>
          <a:p>
            <a:r>
              <a:rPr lang="de-DE"/>
              <a:t>Eintragung der Anmerkung nach § 20 </a:t>
            </a:r>
            <a:r>
              <a:rPr lang="de-DE" err="1"/>
              <a:t>lit</a:t>
            </a:r>
            <a:r>
              <a:rPr lang="de-DE"/>
              <a:t> a GBG hat nur deklarative Wirkung </a:t>
            </a:r>
          </a:p>
          <a:p>
            <a:r>
              <a:rPr lang="de-DE"/>
              <a:t>Anmerkung/Löschung erfolgt </a:t>
            </a:r>
            <a:r>
              <a:rPr lang="de-DE" err="1"/>
              <a:t>gem</a:t>
            </a:r>
            <a:r>
              <a:rPr lang="de-DE"/>
              <a:t> § 52 GBG aufgrund beweiswirkender Urkunden </a:t>
            </a:r>
          </a:p>
          <a:p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A09E6-C48D-4E64-EA01-0231CBB9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F90D96-43F9-5DC0-3D1A-E6DF6CE8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590B25-FC40-F95D-280E-DDAC1CB0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537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C9281-AF74-8B2B-5802-4C98AF72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C793D-42A2-6627-2A6F-A4594B85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Wirkung(en) der Anmerkung von Besitznachfolgerechten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4192D-2E51-B225-F817-271FEE8F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Anmerkung im Grundbuch führt zu einer Verfügungsbeschränkung des vorberechtigten Eigentümers </a:t>
            </a:r>
          </a:p>
          <a:p>
            <a:r>
              <a:rPr lang="de-DE" dirty="0"/>
              <a:t>Ausgeschlossen ist daher insbesondere:</a:t>
            </a:r>
          </a:p>
          <a:p>
            <a:pPr lvl="1"/>
            <a:r>
              <a:rPr lang="de-DE" dirty="0"/>
              <a:t>Belastung der Liegenschaft </a:t>
            </a:r>
          </a:p>
          <a:p>
            <a:pPr lvl="1"/>
            <a:r>
              <a:rPr lang="de-DE" dirty="0"/>
              <a:t>Zwangsversteigerung </a:t>
            </a:r>
          </a:p>
          <a:p>
            <a:pPr lvl="1"/>
            <a:r>
              <a:rPr lang="de-DE" dirty="0"/>
              <a:t>eine zwangsweise Pfandrechtsbegründung </a:t>
            </a:r>
          </a:p>
          <a:p>
            <a:r>
              <a:rPr lang="de-DE" dirty="0"/>
              <a:t>Verfügungsbeschränkung unabhängig vom Personenkreis </a:t>
            </a:r>
            <a:r>
              <a:rPr lang="de-DE" dirty="0" err="1"/>
              <a:t>iSd</a:t>
            </a:r>
            <a:r>
              <a:rPr lang="de-DE" dirty="0"/>
              <a:t> § 364c ABGB? (</a:t>
            </a:r>
            <a:r>
              <a:rPr lang="de-DE" dirty="0" err="1"/>
              <a:t>vgl</a:t>
            </a:r>
            <a:r>
              <a:rPr lang="de-DE" dirty="0"/>
              <a:t> </a:t>
            </a:r>
            <a:r>
              <a:rPr lang="de-DE" i="1" dirty="0"/>
              <a:t>Fischer-</a:t>
            </a:r>
            <a:r>
              <a:rPr lang="de-DE" i="1" dirty="0" err="1"/>
              <a:t>Czermak</a:t>
            </a:r>
            <a:r>
              <a:rPr lang="de-DE" dirty="0"/>
              <a:t> in </a:t>
            </a:r>
            <a:r>
              <a:rPr lang="de-DE" dirty="0" err="1"/>
              <a:t>GedS</a:t>
            </a:r>
            <a:r>
              <a:rPr lang="de-DE" dirty="0"/>
              <a:t> Hofmeister 169)</a:t>
            </a:r>
          </a:p>
          <a:p>
            <a:pPr marL="182562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6072-8CA7-D448-CA5B-37E66D7E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7F4D58-5F98-AB55-F05D-409F4EC0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</a:t>
            </a:r>
            <a:r>
              <a:rPr lang="de-DE" err="1"/>
              <a:t>Zöchling</a:t>
            </a:r>
            <a:r>
              <a:rPr lang="de-DE"/>
              <a:t>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085210-5F37-65F0-0D7F-7D1DA23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91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1664B-4B6A-5F4B-AB78-07C54C7A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0F9F1-CC1B-9D40-7A06-21129185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Rechtsstellung des Nachfolgeberechtigten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D9759-1576-FF9F-B6A2-4578CF163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Vorberechtigter und Nachberechtigter können – wie bei einer Nacherbschaft – einvernehmlich über das Besitznachfolgerecht bestimmen (5 Ob 196/20 i) </a:t>
            </a:r>
          </a:p>
          <a:p>
            <a:pPr lvl="1"/>
            <a:r>
              <a:rPr lang="de-DE" dirty="0"/>
              <a:t>Ein Verzicht darauf ist – anders als bei der Nacherbschaft – nicht an die Form des </a:t>
            </a:r>
            <a:br>
              <a:rPr lang="de-DE" dirty="0"/>
            </a:br>
            <a:r>
              <a:rPr lang="de-DE" dirty="0"/>
              <a:t>§ 1278 Abs 2 ABGB gebunden </a:t>
            </a:r>
          </a:p>
          <a:p>
            <a:r>
              <a:rPr lang="de-DE" dirty="0"/>
              <a:t>Nachfolgeberechtigter kann, muss aber nicht Vertragspartei sein </a:t>
            </a:r>
          </a:p>
          <a:p>
            <a:pPr lvl="1"/>
            <a:r>
              <a:rPr lang="de-DE" dirty="0"/>
              <a:t>Echter Vertrag zugunsten Dritter? (5 Ob 68/19 i)</a:t>
            </a:r>
          </a:p>
          <a:p>
            <a:r>
              <a:rPr lang="de-DE" dirty="0"/>
              <a:t>Aber: Vertragsgestaltung hat Auswirkung auf Möglichkeit eines Widerrufs (5 Ob 134/23 a)</a:t>
            </a:r>
          </a:p>
          <a:p>
            <a:pPr lvl="1"/>
            <a:r>
              <a:rPr lang="de-DE" dirty="0"/>
              <a:t>sofern bereits Rechte des Dritten entstanden sind, ist ein Widerruf ohne dessen Zustimmung nicht möglich (5 Ob 134/23 a)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2CDD76-48DC-77FF-8478-8031B7E0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8BA3B5-5691-AE54-6324-41FA5C69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</a:t>
            </a:r>
            <a:r>
              <a:rPr lang="de-DE" err="1"/>
              <a:t>Zöchling</a:t>
            </a:r>
            <a:r>
              <a:rPr lang="de-DE"/>
              <a:t>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9D433A-ECD3-B765-C118-73677428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929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733C-C95E-5E2C-A17D-FC18D588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Erbrecht und Vermögensbindung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C3AE46-AB17-6AED-8489-5AF57CAB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(Gesetzliches) Erbrecht führt grundsätzlich zur Verteilung des Vermögens des Verstorbenen </a:t>
            </a:r>
          </a:p>
          <a:p>
            <a:pPr lvl="1"/>
            <a:r>
              <a:rPr lang="de-DE"/>
              <a:t>eine solche Vermögenszersplitterung kann aus verschiedensten Gründen ungewollt sein</a:t>
            </a:r>
          </a:p>
          <a:p>
            <a:pPr lvl="1"/>
            <a:r>
              <a:rPr lang="de-DE"/>
              <a:t>(Gesetzliches) Erbrecht eignet sich daher nicht, den Familienbesitz zu erhalten </a:t>
            </a:r>
          </a:p>
          <a:p>
            <a:r>
              <a:rPr lang="de-DE"/>
              <a:t>Bereits unter Lebenden kann einer solchen Verteilung entgegengewirkt werden, insbesondere durch </a:t>
            </a:r>
          </a:p>
          <a:p>
            <a:pPr lvl="1"/>
            <a:r>
              <a:rPr lang="de-DE"/>
              <a:t>Errichtung einer Privatstiftung (derzeit </a:t>
            </a:r>
            <a:r>
              <a:rPr lang="de-DE" err="1"/>
              <a:t>ca</a:t>
            </a:r>
            <a:r>
              <a:rPr lang="de-DE"/>
              <a:t> 2.900 in Österreich)</a:t>
            </a:r>
          </a:p>
          <a:p>
            <a:pPr lvl="1"/>
            <a:r>
              <a:rPr lang="de-DE"/>
              <a:t>Schenkung unter Auflage/Bedingung (vor allem Belastungs- und Veräußerungsverbot)</a:t>
            </a:r>
          </a:p>
          <a:p>
            <a:r>
              <a:rPr lang="de-DE"/>
              <a:t>Lebzeitige Regelung kann aber – aufgrund des Verlustes des Eigentumsrechts – nicht gewollt sein </a:t>
            </a:r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8EE458-565F-770A-67E2-BE155D74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1EF1EC-E5FF-60D3-8A3F-0C5F2A5E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Univ.-Prof. Dr. Brigitta </a:t>
            </a:r>
            <a:r>
              <a:rPr lang="de-DE" dirty="0" err="1"/>
              <a:t>Zöchling</a:t>
            </a:r>
            <a:r>
              <a:rPr lang="de-DE" dirty="0"/>
              <a:t>-Jud                                                                                             1. Österreichischer Erbrechtstag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5A6494-B735-D135-2A34-080B1142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29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6EAEA-C1FE-5337-DE48-E95A2F2F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Nachfolgeberechtigung und § 662 ABGB (2 Ob 246/23 z)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6D66D-02FF-A123-0033-F29E1DC0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/>
              <a:t>Verstorbener erhielt mehrere Liegenschaften, wobei der Verstorbene im Falle seiner Kinderlosigkeit letztwillig sicherzustellen habe, dass seine Schwester diese Liegenschaften erhalten solle. </a:t>
            </a:r>
          </a:p>
          <a:p>
            <a:pPr>
              <a:lnSpc>
                <a:spcPts val="2400"/>
              </a:lnSpc>
            </a:pPr>
            <a:r>
              <a:rPr lang="de-DE"/>
              <a:t>Der Verstorbene errichtete 2021 eine letztwillige Verfügung, in der er die Schwester als Alleinerbin einsetzte und einem Dritten ein Vermächtnis über die (belasteten) Liegenschaften einräumte. </a:t>
            </a:r>
          </a:p>
          <a:p>
            <a:pPr>
              <a:lnSpc>
                <a:spcPts val="2400"/>
              </a:lnSpc>
            </a:pPr>
            <a:r>
              <a:rPr lang="de-DE"/>
              <a:t>§ 662 Abs 1 ABGB oder § 613 ABGB in der vorliegenden Konstellation anwendbar? </a:t>
            </a:r>
          </a:p>
          <a:p>
            <a:pPr lvl="1">
              <a:lnSpc>
                <a:spcPts val="2400"/>
              </a:lnSpc>
            </a:pPr>
            <a:r>
              <a:rPr lang="de-DE"/>
              <a:t>RIS-Justiz RS0108326: „</a:t>
            </a:r>
            <a:r>
              <a:rPr lang="de-DE" i="1"/>
              <a:t>Eine </a:t>
            </a:r>
            <a:r>
              <a:rPr lang="de-DE" i="1" err="1"/>
              <a:t>legatarische</a:t>
            </a:r>
            <a:r>
              <a:rPr lang="de-DE" i="1"/>
              <a:t> Verfügung über eine Liegenschaft, die unter eine </a:t>
            </a:r>
            <a:r>
              <a:rPr lang="de-DE" i="1" err="1"/>
              <a:t>fideikommissarische</a:t>
            </a:r>
            <a:r>
              <a:rPr lang="de-DE" i="1"/>
              <a:t> Substitution auf den Überrest fällt, ist als Vermächtnis einer fremden Sache wirkungslos</a:t>
            </a:r>
            <a:r>
              <a:rPr lang="de-DE"/>
              <a:t>.“</a:t>
            </a:r>
          </a:p>
          <a:p>
            <a:pPr>
              <a:lnSpc>
                <a:spcPts val="2400"/>
              </a:lnSpc>
            </a:pPr>
            <a:r>
              <a:rPr lang="de-DE"/>
              <a:t>Umgehung könnte der Nacherbe selbst vermeiden, in dem dieser Erbschaft vorerst nicht antritt oder diese ausschlägt (</a:t>
            </a:r>
            <a:r>
              <a:rPr lang="de-DE" i="1"/>
              <a:t>Holzner</a:t>
            </a:r>
            <a:r>
              <a:rPr lang="de-DE"/>
              <a:t>, </a:t>
            </a:r>
            <a:r>
              <a:rPr lang="de-DE" err="1"/>
              <a:t>JBl</a:t>
            </a:r>
            <a:r>
              <a:rPr lang="de-DE"/>
              <a:t> 2024, 524)</a:t>
            </a:r>
          </a:p>
          <a:p>
            <a:pPr lvl="1">
              <a:lnSpc>
                <a:spcPts val="2400"/>
              </a:lnSpc>
            </a:pPr>
            <a:r>
              <a:rPr lang="de-DE"/>
              <a:t>Konsequenz bei Besitznachfolge? Konfusion? Konkurrenz von Ansprüchen?</a:t>
            </a:r>
          </a:p>
          <a:p>
            <a:pPr>
              <a:lnSpc>
                <a:spcPts val="2400"/>
              </a:lnSpc>
            </a:pPr>
            <a:r>
              <a:rPr lang="de-DE"/>
              <a:t>Form?</a:t>
            </a:r>
          </a:p>
          <a:p>
            <a:pPr lvl="1"/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750BE6-AB71-A28D-0A22-FCD3A8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C424EE-B1BD-5096-8BA7-2400DB41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8E927A-8CE9-CB20-3310-DE6BD0D6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643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DA47E-624F-FAC4-DF16-2D7937BC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Auflage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8318B0-B95A-0A0E-021A-728BCB754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8000"/>
              </a:lnSpc>
            </a:pPr>
            <a:r>
              <a:rPr lang="de-DE" dirty="0"/>
              <a:t>Mit einer Auflage wird einem Zuwendungsempfänger durch letztwillige Anordnung ein positives Tun (positive Auflage) oder Unterlassen (negative Auflage) abverlangt </a:t>
            </a:r>
          </a:p>
          <a:p>
            <a:pPr>
              <a:lnSpc>
                <a:spcPct val="88000"/>
              </a:lnSpc>
            </a:pPr>
            <a:r>
              <a:rPr lang="de-DE" dirty="0"/>
              <a:t>Ob eine rechtlich verbindliche Anordnung oder bloßer Wunsch vorliegt, ist eine Frage der Auslegung der letztwilligen Verfügung (§ 711 ABGB)</a:t>
            </a:r>
          </a:p>
          <a:p>
            <a:pPr>
              <a:lnSpc>
                <a:spcPct val="88000"/>
              </a:lnSpc>
            </a:pPr>
            <a:r>
              <a:rPr lang="de-DE" dirty="0"/>
              <a:t>Abgrenzung zum Vermächtnis?</a:t>
            </a:r>
          </a:p>
          <a:p>
            <a:pPr lvl="1">
              <a:lnSpc>
                <a:spcPct val="88000"/>
              </a:lnSpc>
            </a:pPr>
            <a:r>
              <a:rPr lang="de-DE" dirty="0"/>
              <a:t>Begünstigten kommt selbst Recht zur Durchsetzung zu = Vermächtnis (RIS-Justiz RS0012600) </a:t>
            </a:r>
          </a:p>
          <a:p>
            <a:pPr>
              <a:lnSpc>
                <a:spcPct val="88000"/>
              </a:lnSpc>
            </a:pPr>
            <a:r>
              <a:rPr lang="de-DE" dirty="0"/>
              <a:t>Abgrenzung Bedingung? (</a:t>
            </a:r>
            <a:r>
              <a:rPr lang="de-DE" dirty="0" err="1"/>
              <a:t>vgl</a:t>
            </a:r>
            <a:r>
              <a:rPr lang="de-DE" dirty="0"/>
              <a:t> </a:t>
            </a:r>
            <a:r>
              <a:rPr lang="de-DE" i="1" dirty="0"/>
              <a:t>Rabl</a:t>
            </a:r>
            <a:r>
              <a:rPr lang="de-DE" dirty="0"/>
              <a:t>, NZ 1998, 97) </a:t>
            </a:r>
          </a:p>
          <a:p>
            <a:pPr lvl="1">
              <a:lnSpc>
                <a:spcPct val="88000"/>
              </a:lnSpc>
            </a:pPr>
            <a:r>
              <a:rPr lang="de-DE" dirty="0"/>
              <a:t>„</a:t>
            </a:r>
            <a:r>
              <a:rPr lang="de-DE" i="1" dirty="0"/>
              <a:t>Die Bedingung nämlich </a:t>
            </a:r>
            <a:r>
              <a:rPr lang="de-DE" i="1" dirty="0" err="1"/>
              <a:t>suspendirt</a:t>
            </a:r>
            <a:r>
              <a:rPr lang="de-DE" i="1" dirty="0"/>
              <a:t>, zwingt aber nicht, der Modus zwingt, </a:t>
            </a:r>
            <a:r>
              <a:rPr lang="de-DE" i="1" dirty="0" err="1"/>
              <a:t>suspendirt</a:t>
            </a:r>
            <a:r>
              <a:rPr lang="de-DE" i="1" dirty="0"/>
              <a:t> aber nicht</a:t>
            </a:r>
            <a:r>
              <a:rPr lang="de-DE" dirty="0"/>
              <a:t>.“ (</a:t>
            </a:r>
            <a:r>
              <a:rPr lang="de-DE" i="1" dirty="0"/>
              <a:t>Savigny</a:t>
            </a:r>
            <a:r>
              <a:rPr lang="de-DE" dirty="0"/>
              <a:t>, System III 231) </a:t>
            </a:r>
          </a:p>
          <a:p>
            <a:pPr>
              <a:lnSpc>
                <a:spcPct val="88000"/>
              </a:lnSpc>
            </a:pPr>
            <a:r>
              <a:rPr lang="de-DE" dirty="0"/>
              <a:t>Verständigung des Begünstigten nach § 176 Abs 1 </a:t>
            </a:r>
            <a:r>
              <a:rPr lang="de-DE" dirty="0" err="1"/>
              <a:t>AußStrG</a:t>
            </a:r>
            <a:r>
              <a:rPr lang="de-DE" dirty="0"/>
              <a:t> nicht Voraussetzung für Einantwortung (2 Ob 123/20 g)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A6BD9-C5A5-A312-2235-C885AEF5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CD1F7F-F862-1087-F8CF-1CC31DFE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ABB3CE-B351-2FCE-BDC0-6FD45B34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00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8AD8-D6EB-8BE0-5868-057A7BB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25FD2-7FD4-E079-A853-027B9C2F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Erfüllung und Durchsetzung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C81B1D-6F14-89FE-4D46-B742FDC0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i="1" dirty="0"/>
              <a:t>Hat der Verstorbene die Verlassenschaft einer Person unter einer Auflage zugewendet, so muss der </a:t>
            </a:r>
            <a:r>
              <a:rPr lang="de-DE" i="1" dirty="0">
                <a:latin typeface="+mj-lt"/>
              </a:rPr>
              <a:t>Belastete</a:t>
            </a:r>
            <a:r>
              <a:rPr lang="de-DE" i="1" dirty="0"/>
              <a:t> </a:t>
            </a:r>
            <a:r>
              <a:rPr lang="de-DE" i="1" dirty="0">
                <a:latin typeface="+mj-lt"/>
              </a:rPr>
              <a:t>die Auflage möglichst genau erfüllen</a:t>
            </a:r>
            <a:r>
              <a:rPr lang="de-DE" dirty="0"/>
              <a:t>.“</a:t>
            </a:r>
          </a:p>
          <a:p>
            <a:r>
              <a:rPr lang="de-DE" dirty="0"/>
              <a:t>Änderung der §§ 709 und 710 ABGB durch </a:t>
            </a:r>
            <a:r>
              <a:rPr lang="de-DE" dirty="0" err="1"/>
              <a:t>ErbRÄG</a:t>
            </a:r>
            <a:r>
              <a:rPr lang="de-DE" dirty="0"/>
              <a:t> 2015 soll Erfüllungspflicht betonen (</a:t>
            </a:r>
            <a:r>
              <a:rPr lang="de-DE" dirty="0" err="1"/>
              <a:t>ErläutRV</a:t>
            </a:r>
            <a:r>
              <a:rPr lang="de-DE" dirty="0"/>
              <a:t> 688 </a:t>
            </a:r>
            <a:r>
              <a:rPr lang="de-DE" dirty="0" err="1"/>
              <a:t>BlgNR</a:t>
            </a:r>
            <a:r>
              <a:rPr lang="de-DE" dirty="0"/>
              <a:t> 25)</a:t>
            </a:r>
          </a:p>
          <a:p>
            <a:r>
              <a:rPr lang="de-DE" dirty="0"/>
              <a:t>Unmögliche Erfüllung = Entfall der Auflage </a:t>
            </a:r>
          </a:p>
          <a:p>
            <a:r>
              <a:rPr lang="de-DE" dirty="0"/>
              <a:t>Nur auflagenberechtigte Personen sind zur Durchsetzung der Auflage legitimiert</a:t>
            </a:r>
          </a:p>
          <a:p>
            <a:pPr lvl="1"/>
            <a:r>
              <a:rPr lang="de-DE" dirty="0"/>
              <a:t>Testamentsvollstrecker, sofern von Verstorbenen ernannt (§ 816 ABGB)</a:t>
            </a:r>
          </a:p>
          <a:p>
            <a:pPr lvl="1"/>
            <a:r>
              <a:rPr lang="de-DE" dirty="0"/>
              <a:t>belasteter/begünstigter Erbe als Durchsetzungsberechtigter? </a:t>
            </a:r>
          </a:p>
          <a:p>
            <a:pPr lvl="2"/>
            <a:r>
              <a:rPr lang="de-DE" sz="2200" dirty="0"/>
              <a:t>sofern Erfüllung Erben begünstigt, ändert dies nichts an der Aktivlegitimation (2 Ob 2209/96 h)</a:t>
            </a:r>
          </a:p>
          <a:p>
            <a:pPr lvl="1"/>
            <a:r>
              <a:rPr lang="de-DE" dirty="0"/>
              <a:t>Anhaltspunkt für Klagerecht der Auflagenberechtigten im Testament? (Rabl, NZ 1998, 97)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D460E4-6A4E-B5FE-2D6D-95C2A45B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BE14E-D4ED-61B1-68F5-66E9454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A8A22-F087-2951-BF66-1A026D87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806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6F74-FB11-FB04-BBDA-9BE9DC47D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025C7-AC61-4C8A-03F5-8E405957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Rechtsfolge der nicht erfüllten Auflage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EC5E9-CE57-73AC-EDA7-E0AB8E20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i="1" dirty="0"/>
              <a:t>Wenn der </a:t>
            </a:r>
            <a:r>
              <a:rPr lang="de-DE" i="1" dirty="0">
                <a:latin typeface="+mj-lt"/>
              </a:rPr>
              <a:t>Belastete</a:t>
            </a:r>
            <a:r>
              <a:rPr lang="de-DE" i="1" dirty="0"/>
              <a:t> die Auflage aus seinem </a:t>
            </a:r>
            <a:r>
              <a:rPr lang="de-DE" i="1" dirty="0">
                <a:latin typeface="+mj-lt"/>
              </a:rPr>
              <a:t>Alleinverschulden</a:t>
            </a:r>
            <a:r>
              <a:rPr lang="de-DE" i="1" dirty="0"/>
              <a:t> nicht oder nicht vollständig erfüllt hat, ist die Auflage </a:t>
            </a:r>
            <a:r>
              <a:rPr lang="de-DE" i="1" dirty="0">
                <a:latin typeface="+mj-lt"/>
              </a:rPr>
              <a:t>im Zweifel als auflösende Bedingung </a:t>
            </a:r>
            <a:r>
              <a:rPr lang="de-DE" i="1" dirty="0"/>
              <a:t>(§ 696) zu behandeln</a:t>
            </a:r>
            <a:r>
              <a:rPr lang="de-DE" dirty="0"/>
              <a:t>.“</a:t>
            </a:r>
          </a:p>
          <a:p>
            <a:r>
              <a:rPr lang="de-DE" dirty="0"/>
              <a:t>Auflagen sind grundsätzlich vollständig zu erfüllen</a:t>
            </a:r>
          </a:p>
          <a:p>
            <a:pPr lvl="1"/>
            <a:r>
              <a:rPr lang="de-DE" dirty="0"/>
              <a:t>Geschuldet sind nur erfolgsversprechende Erfüllungsmaßnahmen (</a:t>
            </a:r>
            <a:r>
              <a:rPr lang="de-DE" i="1" dirty="0"/>
              <a:t>Welser</a:t>
            </a:r>
            <a:r>
              <a:rPr lang="de-DE" dirty="0"/>
              <a:t>, </a:t>
            </a:r>
            <a:r>
              <a:rPr lang="de-DE"/>
              <a:t>Erbrechtskommentar </a:t>
            </a:r>
            <a:br>
              <a:rPr lang="de-DE"/>
            </a:br>
            <a:r>
              <a:rPr lang="de-DE"/>
              <a:t>§ </a:t>
            </a:r>
            <a:r>
              <a:rPr lang="de-DE" dirty="0"/>
              <a:t>709 ABGB </a:t>
            </a:r>
            <a:r>
              <a:rPr lang="de-DE" dirty="0" err="1"/>
              <a:t>Rz</a:t>
            </a:r>
            <a:r>
              <a:rPr lang="de-DE" dirty="0"/>
              <a:t> 6)</a:t>
            </a:r>
          </a:p>
          <a:p>
            <a:pPr lvl="1"/>
            <a:r>
              <a:rPr lang="de-DE" dirty="0"/>
              <a:t>Annahme einer auflösenden Bedingung nur dann gerechtfertigt, wenn sich aus der letztwilligen Verfügung nichts anderes ergibt (RIS-Justiz RS0122290)</a:t>
            </a:r>
          </a:p>
          <a:p>
            <a:r>
              <a:rPr lang="de-DE" dirty="0"/>
              <a:t>Verlust der Zuwendung setzt rechtsgestaltende Entscheidung voraus (2 Ob 2209/96 h; </a:t>
            </a:r>
            <a:br>
              <a:rPr lang="de-DE" dirty="0"/>
            </a:br>
            <a:r>
              <a:rPr lang="de-DE" dirty="0" err="1"/>
              <a:t>aA</a:t>
            </a:r>
            <a:r>
              <a:rPr lang="de-DE" dirty="0"/>
              <a:t> Rabl, NZ 1998, 97)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D8D28-7DED-E57D-2C1B-26CD5C77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BB5049-7BC8-94D1-56C3-61E084BE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206AF1-F8B3-37F8-7E77-42D3C252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17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5F5A4-3258-6CB5-D302-33A26701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Bedingung(en)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84795-058F-CB87-6D67-BB887D59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de-DE" dirty="0"/>
              <a:t>Erlangung/Verlust eines Rechts wird von einem zukünftigen ungewissen Ereignis abhängig gemacht </a:t>
            </a:r>
          </a:p>
          <a:p>
            <a:pPr lvl="1">
              <a:lnSpc>
                <a:spcPct val="85000"/>
              </a:lnSpc>
            </a:pPr>
            <a:r>
              <a:rPr lang="de-DE" dirty="0"/>
              <a:t>ermöglicht Verstorbenen, letztwillige Anordnung an künftige unbekannte äußere Umstände anzupassen</a:t>
            </a:r>
          </a:p>
          <a:p>
            <a:pPr>
              <a:lnSpc>
                <a:spcPct val="85000"/>
              </a:lnSpc>
            </a:pPr>
            <a:r>
              <a:rPr lang="de-DE" dirty="0"/>
              <a:t>Rechtserwerb hängt von Ausgestaltung der Bedingung ab:</a:t>
            </a:r>
          </a:p>
          <a:p>
            <a:pPr lvl="1">
              <a:lnSpc>
                <a:spcPct val="85000"/>
              </a:lnSpc>
            </a:pPr>
            <a:r>
              <a:rPr lang="de-DE" dirty="0"/>
              <a:t>Aufschiebende Bedingung: Wirkung mit Erfüllung derer (§ 703 ABGB; Überlebensbedingung)</a:t>
            </a:r>
          </a:p>
          <a:p>
            <a:pPr lvl="1">
              <a:lnSpc>
                <a:spcPct val="85000"/>
              </a:lnSpc>
            </a:pPr>
            <a:r>
              <a:rPr lang="de-DE" dirty="0"/>
              <a:t>Auflösende Bedingung: Recht entsteht sofort und endet erst mit Eintritt der Bedingung</a:t>
            </a:r>
          </a:p>
          <a:p>
            <a:pPr>
              <a:lnSpc>
                <a:spcPct val="85000"/>
              </a:lnSpc>
            </a:pPr>
            <a:r>
              <a:rPr lang="de-DE" dirty="0"/>
              <a:t>Bedingung muss – anders als Auflage – genau erfüllt werden 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ABEA2-A6D6-B536-6174-E9C6B419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5DA6E9-53AC-EC7B-5F6B-0A6F22C6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897D36-FE2B-A093-4DAA-4135AD49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7988" y="1549666"/>
            <a:ext cx="11376024" cy="1021518"/>
          </a:xfrm>
        </p:spPr>
        <p:txBody>
          <a:bodyPr anchor="ctr"/>
          <a:lstStyle/>
          <a:p>
            <a:pPr algn="ctr"/>
            <a:r>
              <a:rPr lang="de-AT"/>
              <a:t>Vielen Dank für Ihre Aufmerksamkeit!	</a:t>
            </a:r>
          </a:p>
        </p:txBody>
      </p:sp>
      <p:pic>
        <p:nvPicPr>
          <p:cNvPr id="12" name="Bildplatzhalter 8" descr="Panorama-Aufnahme des Hauptgebäudes der Universität Wien, Universitätsring 1, 1010 Wien.">
            <a:extLst>
              <a:ext uri="{FF2B5EF4-FFF2-40B4-BE49-F238E27FC236}">
                <a16:creationId xmlns:a16="http://schemas.microsoft.com/office/drawing/2014/main" id="{20B129EE-50C6-4CF3-ABA8-1FBD67526C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66" b="4970"/>
          <a:stretch/>
        </p:blipFill>
        <p:spPr>
          <a:xfrm>
            <a:off x="0" y="2724150"/>
            <a:ext cx="12204700" cy="4140200"/>
          </a:xfr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68B4C786-1F98-4810-877A-D1682863D50A}"/>
              </a:ext>
            </a:extLst>
          </p:cNvPr>
          <p:cNvSpPr txBox="1">
            <a:spLocks/>
          </p:cNvSpPr>
          <p:nvPr/>
        </p:nvSpPr>
        <p:spPr>
          <a:xfrm rot="16200000">
            <a:off x="11334819" y="3294262"/>
            <a:ext cx="1333965" cy="185737"/>
          </a:xfrm>
          <a:prstGeom prst="rect">
            <a:avLst/>
          </a:prstGeom>
        </p:spPr>
        <p:txBody>
          <a:bodyPr/>
          <a:lstStyle>
            <a:lvl1pPr marL="174625" indent="-174625" algn="l" defTabSz="685800" rtl="0" eaLnBrk="1" latinLnBrk="0" hangingPunct="1">
              <a:lnSpc>
                <a:spcPct val="95000"/>
              </a:lnSpc>
              <a:spcBef>
                <a:spcPts val="750"/>
              </a:spcBef>
              <a:buClr>
                <a:schemeClr val="accent1"/>
              </a:buClr>
              <a:buFont typeface="Source Sans Pro" panose="020B0503030403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685800" rtl="0" eaLnBrk="1" latinLnBrk="0" hangingPunct="1">
              <a:lnSpc>
                <a:spcPct val="95000"/>
              </a:lnSpc>
              <a:spcBef>
                <a:spcPts val="375"/>
              </a:spcBef>
              <a:buSzPct val="100000"/>
              <a:buFont typeface="Source Sans Pro" panose="020B0503030403020204" pitchFamily="34" charset="0"/>
              <a:buChar char="◦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6213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41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ource Sans Pro" panose="020B0503030403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050">
                <a:solidFill>
                  <a:schemeClr val="bg2"/>
                </a:solidFill>
              </a:rPr>
              <a:t>© Alex </a:t>
            </a:r>
            <a:r>
              <a:rPr lang="de-AT" sz="1050" err="1">
                <a:solidFill>
                  <a:schemeClr val="bg2"/>
                </a:solidFill>
              </a:rPr>
              <a:t>Schuppich</a:t>
            </a:r>
            <a:endParaRPr lang="de-AT" sz="10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4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5AD8-F06C-E727-7F4C-DE8EEC51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E0F42-0623-757D-BE41-12BE10B4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Erbrecht und Vermögensbindung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2F6102-3C50-5788-2352-59424F47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Daneben bietet aber auch das Erbrecht verschiedene Möglichkeiten, Vermögen langfristig zu binden, um die Erhaltung von Familienbesitz sicherzustellen </a:t>
            </a:r>
          </a:p>
          <a:p>
            <a:r>
              <a:rPr lang="de-DE" dirty="0"/>
              <a:t>Als erbrechtliche Alternative eines generationenübergreifenden Vermögenstransfers kommt dabei insbesondere in Betracht:</a:t>
            </a:r>
          </a:p>
          <a:p>
            <a:pPr lvl="1"/>
            <a:r>
              <a:rPr lang="de-DE" dirty="0"/>
              <a:t>Nacherbschaft, Nachvermächtnis</a:t>
            </a:r>
          </a:p>
          <a:p>
            <a:pPr lvl="1"/>
            <a:r>
              <a:rPr lang="de-DE" dirty="0"/>
              <a:t>Vertragliche Nachbildung durch Besitznachfolgerechte  </a:t>
            </a:r>
          </a:p>
          <a:p>
            <a:pPr lvl="1"/>
            <a:r>
              <a:rPr lang="de-DE" dirty="0"/>
              <a:t>letztwillige Zuwendung(en) unter Bedingungen und/oder Auflagen</a:t>
            </a:r>
          </a:p>
          <a:p>
            <a:r>
              <a:rPr lang="de-DE" dirty="0"/>
              <a:t>Sicherung des </a:t>
            </a:r>
            <a:r>
              <a:rPr lang="de-DE" dirty="0" err="1"/>
              <a:t>Erblasserwillens</a:t>
            </a:r>
            <a:r>
              <a:rPr lang="de-DE" dirty="0"/>
              <a:t> „über Generationen“</a:t>
            </a:r>
            <a:endParaRPr lang="de-DE" sz="2200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C4FA1-8B74-CE58-6FAE-AE6EAB79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4CCF7-9075-3E0F-3553-96A3AC46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Univ.-Prof. Dr. Brigitta </a:t>
            </a:r>
            <a:r>
              <a:rPr lang="de-DE" dirty="0" err="1"/>
              <a:t>Zöchling</a:t>
            </a:r>
            <a:r>
              <a:rPr lang="de-DE" dirty="0"/>
              <a:t>-Jud                                                                                             1. Österreichischer Erbrechtstag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870268-A326-DC89-95D1-46ECD0B7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538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636AD-95A2-5A04-E992-8C105EA3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Inhaltsübersicht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5567F-50D9-872D-5653-CC4D41D9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de-DE" sz="2800">
                <a:latin typeface="+mj-lt"/>
              </a:rPr>
              <a:t>Nacherbschaft 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de-DE" sz="2800">
                <a:latin typeface="+mj-lt"/>
              </a:rPr>
              <a:t>Nachvermächtnis 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de-DE" sz="2800">
                <a:latin typeface="+mj-lt"/>
              </a:rPr>
              <a:t>Besitznachfolgerecht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de-DE" sz="2800">
                <a:latin typeface="+mj-lt"/>
              </a:rPr>
              <a:t>Auflage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de-DE" sz="2800">
                <a:latin typeface="+mj-lt"/>
              </a:rPr>
              <a:t>Bedingung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33916-E18A-99BA-EB47-B522C2E4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A3F66-F34E-A7A9-DD17-62931AF4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AE957-9501-4AEB-C580-22A745AC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479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DA694-A3A8-C740-2436-F751DED64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1A21-2192-8E37-213B-BB961C68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Nacherbschaft und Nacherbschaft auf den Überrest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0E5370-2A1D-9103-7973-7DFE8D4B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</a:pPr>
            <a:r>
              <a:rPr lang="de-DE" dirty="0"/>
              <a:t>Anordnung des letztwillig Verfügenden, dass der Nacherbe </a:t>
            </a:r>
            <a:r>
              <a:rPr lang="de-DE" i="1" dirty="0"/>
              <a:t>„erst nach einem anderen Erben erbt“ </a:t>
            </a:r>
            <a:br>
              <a:rPr lang="de-DE" i="1" dirty="0"/>
            </a:br>
            <a:r>
              <a:rPr lang="de-DE" dirty="0"/>
              <a:t>(§ 608 Abs 1 ABGB) – Vorerbe und Nacherbe</a:t>
            </a:r>
          </a:p>
          <a:p>
            <a:pPr>
              <a:lnSpc>
                <a:spcPts val="2300"/>
              </a:lnSpc>
            </a:pPr>
            <a:r>
              <a:rPr lang="de-DE" dirty="0"/>
              <a:t>Nacherbschaft auf den Überrest</a:t>
            </a:r>
          </a:p>
          <a:p>
            <a:pPr>
              <a:lnSpc>
                <a:spcPts val="2300"/>
              </a:lnSpc>
            </a:pPr>
            <a:r>
              <a:rPr lang="de-DE" dirty="0"/>
              <a:t>Nacherbrecht ist auf das eingeschränkt, was im Zeitpunkt des Nacherbfalls noch vorhanden ist </a:t>
            </a:r>
            <a:br>
              <a:rPr lang="de-DE" dirty="0"/>
            </a:br>
            <a:r>
              <a:rPr lang="de-DE" dirty="0"/>
              <a:t>(§ 609 ABGB)</a:t>
            </a:r>
          </a:p>
          <a:p>
            <a:pPr>
              <a:lnSpc>
                <a:spcPts val="2300"/>
              </a:lnSpc>
            </a:pPr>
            <a:r>
              <a:rPr lang="de-DE" dirty="0"/>
              <a:t>Im Zweifel ist von einer Nacherbschaft auf den Überrest auszugehen (§ 614 ABGB)</a:t>
            </a:r>
          </a:p>
          <a:p>
            <a:pPr lvl="1">
              <a:lnSpc>
                <a:spcPts val="2300"/>
              </a:lnSpc>
            </a:pPr>
            <a:r>
              <a:rPr lang="de-DE" sz="1800" dirty="0"/>
              <a:t>Beispiel: Klausel in einem von Ehegatten wechselseitig errichteten Testament, wonach der Sohn das gesamte Vermögen erhalten soll, das der Zweitversterbende hinterlässt (2 Ob 229/22 y)</a:t>
            </a:r>
          </a:p>
          <a:p>
            <a:pPr>
              <a:lnSpc>
                <a:spcPts val="2300"/>
              </a:lnSpc>
            </a:pPr>
            <a:r>
              <a:rPr lang="de-DE" dirty="0"/>
              <a:t>Testiergebot und – verbot: Eingriff in die Testierfreiheit und Umdeutung in Nacherbschaft auf den Überrest (§ 610 ABGB)</a:t>
            </a:r>
          </a:p>
          <a:p>
            <a:pPr lvl="1">
              <a:lnSpc>
                <a:spcPts val="2300"/>
              </a:lnSpc>
            </a:pPr>
            <a:r>
              <a:rPr lang="de-DE" sz="1800" dirty="0"/>
              <a:t>Testierverbot: Umdeutung in Nacherbschaft zugunsten der gesetzlichen Erben des Eingesetzten</a:t>
            </a:r>
          </a:p>
          <a:p>
            <a:pPr lvl="1">
              <a:lnSpc>
                <a:spcPts val="2300"/>
              </a:lnSpc>
            </a:pPr>
            <a:r>
              <a:rPr lang="de-DE" sz="1800" dirty="0"/>
              <a:t>Testiergebot: Umdeutung in Nacherbschaft zugunsten der bestimmten Person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FCB669-5508-AEFD-789D-C290BDA8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C6A21-717C-CE48-8C09-559BB348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7CFA62-0619-6159-992C-CD96803E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82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54E3-65F5-CE32-ED90-3F973625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B51A2-023A-3E88-33CD-B8CE079B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Zeitliche Beschränkung der Vermögensbindung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40BE63-7298-9E28-C207-53A45193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Zeitgenossen als Nacherben (Geborene; gezeugte Ungeborene)</a:t>
            </a:r>
          </a:p>
          <a:p>
            <a:pPr lvl="1"/>
            <a:r>
              <a:rPr lang="de-DE" dirty="0"/>
              <a:t>Zeitpunkt für die Beurteilung: Testamentserrichtung</a:t>
            </a:r>
          </a:p>
          <a:p>
            <a:pPr lvl="1"/>
            <a:r>
              <a:rPr lang="de-DE" dirty="0"/>
              <a:t>die Anzahl der Nacherben ist nicht beschränkt (§ 611 ABGB)</a:t>
            </a:r>
          </a:p>
          <a:p>
            <a:r>
              <a:rPr lang="de-DE" dirty="0" err="1"/>
              <a:t>Ungezeugte</a:t>
            </a:r>
            <a:r>
              <a:rPr lang="de-DE" dirty="0"/>
              <a:t> Personen als Nacherben (§ 612 ABGB)</a:t>
            </a:r>
          </a:p>
          <a:p>
            <a:pPr lvl="1"/>
            <a:r>
              <a:rPr lang="de-DE" dirty="0"/>
              <a:t>Bei Geld und anderen beweglichen Sachen auf zwei Nacherbfälle</a:t>
            </a:r>
          </a:p>
          <a:p>
            <a:pPr lvl="1"/>
            <a:r>
              <a:rPr lang="de-DE" dirty="0"/>
              <a:t>Bei unbeweglichen Sachen auf einen Nacherbfall</a:t>
            </a:r>
          </a:p>
          <a:p>
            <a:pPr lvl="2"/>
            <a:r>
              <a:rPr lang="de-DE" sz="2200" dirty="0"/>
              <a:t>Ebenso, wenn durch Veräußerung einer unbeweglichen Sache eine bewegliche Sache an ihre Stelle tritt (RIS-Justiz RS0012546)</a:t>
            </a:r>
          </a:p>
          <a:p>
            <a:pPr lvl="2"/>
            <a:r>
              <a:rPr lang="de-DE" sz="2200" dirty="0"/>
              <a:t>§ 612 ABGB analog für ein als Grunddienstbarkeit bestelltes Fruchtgenussrecht (RIS-Justiz RS0115508)</a:t>
            </a:r>
          </a:p>
          <a:p>
            <a:r>
              <a:rPr lang="de-DE" dirty="0"/>
              <a:t>Juristische Personen sind keine Zeitgenossen (9 Ob 65/20 d)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7010DD-41CB-74D0-4B3F-D9CE79F3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EB8AB-7C4C-826E-75C5-E00F6DBD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44B24-6ADA-789B-9BE7-D3229266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234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F89DE-58E7-C167-3DA2-AAA2793A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10154"/>
            <a:ext cx="11376025" cy="820064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063A6"/>
                </a:solidFill>
              </a:rPr>
              <a:t>Rechtsstellung</a:t>
            </a:r>
            <a:r>
              <a:rPr lang="de-DE" dirty="0"/>
              <a:t> des Vor- und Nacherben § 613 ABGB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40CA4-0C0B-F2FE-E4FE-2CBBCD28B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955965"/>
            <a:ext cx="5543633" cy="367347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rgbClr val="0063A6"/>
                </a:solidFill>
                <a:latin typeface="+mj-lt"/>
              </a:rPr>
              <a:t>Nacherbschaft</a:t>
            </a:r>
          </a:p>
          <a:p>
            <a:pPr algn="just">
              <a:lnSpc>
                <a:spcPct val="85000"/>
              </a:lnSpc>
            </a:pPr>
            <a:r>
              <a:rPr lang="de-DE" dirty="0"/>
              <a:t>Vor- und Nacherbe haben gemeinsam die Rechte eines freien Eigentümers</a:t>
            </a:r>
            <a:endParaRPr lang="de-DE" u="sng" dirty="0"/>
          </a:p>
          <a:p>
            <a:pPr lvl="1" algn="just">
              <a:lnSpc>
                <a:spcPct val="85000"/>
              </a:lnSpc>
            </a:pPr>
            <a:r>
              <a:rPr lang="de-DE" dirty="0"/>
              <a:t>Vorerbe und Nacherbe können die Nach- </a:t>
            </a:r>
            <a:r>
              <a:rPr lang="de-DE" dirty="0" err="1"/>
              <a:t>erbschaft</a:t>
            </a:r>
            <a:r>
              <a:rPr lang="de-DE" dirty="0"/>
              <a:t> gemeinsam aufheben, ein- schränken oder auf eine andere Sache übertragen (</a:t>
            </a:r>
            <a:r>
              <a:rPr lang="de-AT" dirty="0"/>
              <a:t>5 Ob 97/94; </a:t>
            </a:r>
            <a:r>
              <a:rPr lang="de-DE" dirty="0"/>
              <a:t>9 Ob 80/14 a)</a:t>
            </a:r>
            <a:endParaRPr lang="de-AT" dirty="0"/>
          </a:p>
          <a:p>
            <a:pPr algn="just">
              <a:lnSpc>
                <a:spcPct val="85000"/>
              </a:lnSpc>
            </a:pPr>
            <a:r>
              <a:rPr lang="de-DE" dirty="0"/>
              <a:t>Vorerbe hat bis zum Nacherbfall beschränktes Eigentumsrecht mit Rechten und Pflichten eines </a:t>
            </a:r>
            <a:r>
              <a:rPr lang="de-DE" dirty="0" err="1"/>
              <a:t>Fruchtnießers</a:t>
            </a:r>
            <a:r>
              <a:rPr lang="de-DE" dirty="0"/>
              <a:t> (§ 613 Abs 1 ABGB)</a:t>
            </a:r>
          </a:p>
          <a:p>
            <a:pPr algn="just">
              <a:lnSpc>
                <a:spcPct val="85000"/>
              </a:lnSpc>
            </a:pPr>
            <a:r>
              <a:rPr lang="de-DE" dirty="0"/>
              <a:t>Verfügung über Sachen nur mit Zustimmung des Nacherben zulässig (§ 613 Abs 2 ABGB)</a:t>
            </a:r>
          </a:p>
          <a:p>
            <a:pPr marL="0" indent="0">
              <a:buNone/>
            </a:pPr>
            <a:endParaRPr lang="de-D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D68A36-BF0B-196E-1460-52B1A039B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379" y="1955965"/>
            <a:ext cx="5543633" cy="367347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rgbClr val="0063A6"/>
                </a:solidFill>
                <a:latin typeface="+mj-lt"/>
              </a:rPr>
              <a:t>Nacherbschaft auf den Überrest</a:t>
            </a:r>
          </a:p>
          <a:p>
            <a:pPr algn="just"/>
            <a:r>
              <a:rPr lang="de-DE" dirty="0"/>
              <a:t>Vorerbe kann unter Lebenden über das Vermögen verfügen (§ 613 Abs 4 ABGB)</a:t>
            </a:r>
          </a:p>
          <a:p>
            <a:pPr lvl="1" algn="just"/>
            <a:r>
              <a:rPr lang="de-DE" dirty="0"/>
              <a:t>Kann das Vermögen sogar verschenken </a:t>
            </a:r>
            <a:br>
              <a:rPr lang="de-DE" dirty="0"/>
            </a:br>
            <a:r>
              <a:rPr lang="de-DE" dirty="0"/>
              <a:t>(5 Ob 30/88)</a:t>
            </a:r>
          </a:p>
          <a:p>
            <a:pPr lvl="1" algn="just"/>
            <a:r>
              <a:rPr lang="de-DE" dirty="0"/>
              <a:t>Grenze: rechtsmissbräuchliches Verhalten (RIS-Justiz RS0012537 [T5])</a:t>
            </a:r>
          </a:p>
          <a:p>
            <a:pPr marL="0" indent="0">
              <a:buNone/>
            </a:pP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F4000F-E208-5172-55EA-5A93E218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422277-43E8-12A6-95F2-C848DB55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769AEF-C700-2A32-D769-F811B1B2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128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FCCFE-A497-A75A-0EAF-C4935FB9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Auswahl des Nacherben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79437-AE7F-ACBE-A746-64DD5B01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Nacherbe muss vom Verstorbenen bestimmt werden (§ 564 ABGB; materielle Höchstpersönlichkeit)</a:t>
            </a:r>
          </a:p>
          <a:p>
            <a:pPr lvl="1"/>
            <a:r>
              <a:rPr lang="de-DE" dirty="0"/>
              <a:t>Auswahl des Nacherben darf nicht dem Vorerben überlassen werden (RIS-Justiz RS0012394)</a:t>
            </a:r>
          </a:p>
          <a:p>
            <a:pPr lvl="1"/>
            <a:r>
              <a:rPr lang="de-DE" dirty="0"/>
              <a:t>Auch Überlassung der Auswahl des Nacherben aus einem eingegrenzten Personenkreises unzulässig (RIS-Justiz RS0012394 [T2])</a:t>
            </a:r>
          </a:p>
          <a:p>
            <a:pPr lvl="2"/>
            <a:r>
              <a:rPr lang="de-DE" sz="2200" dirty="0"/>
              <a:t>Keine Umdeutung in eine Auflage </a:t>
            </a:r>
            <a:r>
              <a:rPr lang="de-DE" sz="2200" dirty="0" err="1"/>
              <a:t>iSd</a:t>
            </a:r>
            <a:r>
              <a:rPr lang="de-DE" sz="2200" dirty="0"/>
              <a:t> §§ 709 ff ABGB (10 Ob 14/04 p; </a:t>
            </a:r>
            <a:r>
              <a:rPr lang="de-DE" sz="2200" dirty="0" err="1"/>
              <a:t>aA</a:t>
            </a:r>
            <a:r>
              <a:rPr lang="de-DE" sz="2200" dirty="0"/>
              <a:t> noch 1 Ob 90/01 v)</a:t>
            </a:r>
          </a:p>
          <a:p>
            <a:pPr lvl="3"/>
            <a:r>
              <a:rPr lang="de-DE" sz="2200" dirty="0"/>
              <a:t>Eingriff in die Testierfreiheit </a:t>
            </a:r>
          </a:p>
          <a:p>
            <a:pPr lvl="3"/>
            <a:r>
              <a:rPr lang="de-DE" sz="2200" dirty="0"/>
              <a:t>Aber: Umdeutung in Nachvermächtnis?</a:t>
            </a:r>
            <a:r>
              <a:rPr lang="de-DE" sz="2200" i="1" dirty="0"/>
              <a:t> (</a:t>
            </a:r>
            <a:r>
              <a:rPr lang="de-DE" sz="2200" i="1" dirty="0" err="1"/>
              <a:t>Klete</a:t>
            </a:r>
            <a:r>
              <a:rPr lang="de-DE" sz="2200" i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č</a:t>
            </a:r>
            <a:r>
              <a:rPr lang="de-DE" sz="2200" i="1" dirty="0" err="1"/>
              <a:t>ka</a:t>
            </a:r>
            <a:r>
              <a:rPr lang="de-DE" sz="2200" dirty="0"/>
              <a:t>, </a:t>
            </a:r>
            <a:r>
              <a:rPr lang="de-DE" sz="2200" dirty="0" err="1"/>
              <a:t>JBl</a:t>
            </a:r>
            <a:r>
              <a:rPr lang="de-DE" sz="2200" dirty="0"/>
              <a:t> 1999, 277)</a:t>
            </a:r>
          </a:p>
          <a:p>
            <a:pPr lvl="3"/>
            <a:r>
              <a:rPr lang="de-DE" sz="2200" dirty="0"/>
              <a:t>In den Grenzen des § 651 ABGB kann dem Vorvermächtnisnehmer die Auswahl des Nachvermächtnisnehmers überlassen werden (RIS-Justiz RS0015275)</a:t>
            </a:r>
          </a:p>
          <a:p>
            <a:pPr lvl="1"/>
            <a:r>
              <a:rPr lang="de-DE" dirty="0"/>
              <a:t>Aber: Einsetzung Ungeborener – Bestimmbarkeit genügt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284324-B294-6CFB-886C-7E4C650F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C3904F-17BD-F5AC-C63A-6636591A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F3A8A-A619-C07B-A121-24F09414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098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51E8D-B2A0-ED25-6EDE-BF3A86CA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Sittenwidrigkeit von Nachfolgeklauseln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D3511-DACE-10DD-BD4A-68E6C92C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907930"/>
            <a:ext cx="11376026" cy="423834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de-DE" dirty="0"/>
              <a:t>OGH 7 Ob 193/04 i: „</a:t>
            </a:r>
            <a:r>
              <a:rPr lang="de-DE" i="1" dirty="0"/>
              <a:t>den aus standesgemäßer, kirchlich getrauter Ehe stammenden ältesten männlichen Nachkommen“</a:t>
            </a:r>
          </a:p>
          <a:p>
            <a:pPr lvl="1">
              <a:lnSpc>
                <a:spcPct val="85000"/>
              </a:lnSpc>
            </a:pPr>
            <a:r>
              <a:rPr lang="de-DE" dirty="0"/>
              <a:t>„standesgemäß“ = adelige Abstammung - sittenwidrig</a:t>
            </a:r>
          </a:p>
          <a:p>
            <a:pPr>
              <a:lnSpc>
                <a:spcPct val="85000"/>
              </a:lnSpc>
            </a:pPr>
            <a:r>
              <a:rPr lang="de-DE" dirty="0">
                <a:sym typeface="Wingdings" panose="05000000000000000000" pitchFamily="2" charset="2"/>
              </a:rPr>
              <a:t>OGH 2 Ob 15/19 y: „</a:t>
            </a:r>
            <a:r>
              <a:rPr lang="de-DE" i="1" dirty="0"/>
              <a:t>Für den Fall, dass mein Erbe ohne Hinterlassung leiblicher ehelicher Nachkommen versterben sollte, bestimme ich meine Tochter als Nacherbin“</a:t>
            </a:r>
          </a:p>
          <a:p>
            <a:pPr lvl="1">
              <a:lnSpc>
                <a:spcPct val="85000"/>
              </a:lnSpc>
            </a:pPr>
            <a:r>
              <a:rPr lang="de-DE" dirty="0">
                <a:sym typeface="Wingdings" panose="05000000000000000000" pitchFamily="2" charset="2"/>
              </a:rPr>
              <a:t>Ausschluss von Adoptivkindern nicht sittenwidrig</a:t>
            </a:r>
          </a:p>
          <a:p>
            <a:pPr marL="182563" marR="0" lvl="0" indent="-182563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63A6"/>
              </a:buClr>
              <a:buSzTx/>
              <a:buFont typeface="Source Sans Pro Light" panose="020B0403030403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OGH 6 Ob 55/18 h: „</a:t>
            </a:r>
            <a:r>
              <a:rPr lang="de-DE" i="1" dirty="0"/>
              <a:t>Im Falle des Ablebens eines Gesellschafters treten dessen gesetzliche männliche Erben in seine Rechte und Pflichten ein“</a:t>
            </a:r>
          </a:p>
          <a:p>
            <a:pPr lvl="1">
              <a:lnSpc>
                <a:spcPct val="85000"/>
              </a:lnSpc>
              <a:defRPr/>
            </a:pPr>
            <a:r>
              <a:rPr lang="de-DE" dirty="0">
                <a:solidFill>
                  <a:prstClr val="black"/>
                </a:solidFill>
                <a:latin typeface="Source Sans Pro Light"/>
              </a:rPr>
              <a:t>Klausel in Gesellschaftsvertrag (nicht Testament!) – Geschlechterklausel sittenwidrig</a:t>
            </a:r>
          </a:p>
          <a:p>
            <a:pPr>
              <a:lnSpc>
                <a:spcPct val="85000"/>
              </a:lnSpc>
              <a:buClr>
                <a:srgbClr val="0063A6"/>
              </a:buClr>
              <a:defRPr/>
            </a:pPr>
            <a:r>
              <a:rPr lang="de-DE" dirty="0"/>
              <a:t>Nacherbschaft, die nach Geschlecht differenziert?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  <a:p>
            <a:pPr marL="361950" marR="0" lvl="1" indent="-179388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Source Sans Pro Light" panose="020B0403030403020204" pitchFamily="34" charset="0"/>
              <a:buChar char="◦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Sittenwidrigkeit strittig (siehe </a:t>
            </a:r>
            <a:r>
              <a:rPr kumimoji="0" lang="de-DE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Zöchling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-Jud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, EF-Z 2020, 100; 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Told</a:t>
            </a:r>
            <a:r>
              <a:rPr lang="de-DE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,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JBl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  <a:sym typeface="Wingdings" panose="05000000000000000000" pitchFamily="2" charset="2"/>
              </a:rPr>
              <a:t> 2020, 748)</a:t>
            </a:r>
          </a:p>
          <a:p>
            <a:pPr marL="361950" marR="0" lvl="1" indent="-179388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Source Sans Pro Light" panose="020B0403030403020204" pitchFamily="34" charset="0"/>
              <a:buChar char="◦"/>
              <a:tabLst/>
              <a:defRPr/>
            </a:pPr>
            <a:r>
              <a:rPr lang="de-DE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Aber: EGMR 05.07.2022, 70133/16, </a:t>
            </a:r>
            <a:r>
              <a:rPr lang="de-DE" i="1" dirty="0" err="1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Dimici</a:t>
            </a:r>
            <a:r>
              <a:rPr lang="de-DE" i="1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/Türkei (</a:t>
            </a:r>
            <a:r>
              <a:rPr lang="de-DE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siehe</a:t>
            </a:r>
            <a:r>
              <a:rPr lang="de-DE" i="1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 Röthel</a:t>
            </a:r>
            <a:r>
              <a:rPr lang="de-DE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ZEuP</a:t>
            </a:r>
            <a:r>
              <a:rPr lang="de-DE" dirty="0">
                <a:solidFill>
                  <a:prstClr val="black"/>
                </a:solidFill>
                <a:latin typeface="Source Sans Pro Light"/>
                <a:sym typeface="Wingdings" panose="05000000000000000000" pitchFamily="2" charset="2"/>
              </a:rPr>
              <a:t> 2024, 208)</a:t>
            </a:r>
            <a:endParaRPr kumimoji="0" lang="de-DE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44043-140C-E88B-C1F3-CB8055CC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28.11.2024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FBEA33-EB61-D458-DD09-5E65DA50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Univ.-Prof. Dr. Brigitta Zöchling-Jud                                                                                             1. Österreichischer Erbrechtstag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71B66-BFDE-2FFF-8FB5-7FA70582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253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Universität_Wien_klassisch_SourceSansPro">
  <a:themeElements>
    <a:clrScheme name="Uni 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Uni_Wien_SourceSansPro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uster_klassisch_SourceSansPro.potx" id="{E77F3CFD-7ED7-4902-92ED-75FA4564A427}" vid="{81BECEBD-8177-4A9C-B42B-5873014EAC3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Wien Klassisch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Muster_klassisch_SourceSansPro</Template>
  <TotalTime>0</TotalTime>
  <Words>2640</Words>
  <Application>Microsoft Office PowerPoint</Application>
  <PresentationFormat>Breitbild</PresentationFormat>
  <Paragraphs>288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Source Sans Pro Semibold</vt:lpstr>
      <vt:lpstr>Source Sans Pro Light</vt:lpstr>
      <vt:lpstr>Source Sans Pro</vt:lpstr>
      <vt:lpstr>Wingdings</vt:lpstr>
      <vt:lpstr>Symbol</vt:lpstr>
      <vt:lpstr>Universität_Wien_klassisch_SourceSansPro</vt:lpstr>
      <vt:lpstr>Langfristige Vermögensbindung </vt:lpstr>
      <vt:lpstr>Erbrecht und Vermögensbindung </vt:lpstr>
      <vt:lpstr>Erbrecht und Vermögensbindung </vt:lpstr>
      <vt:lpstr>Inhaltsübersicht</vt:lpstr>
      <vt:lpstr>Nacherbschaft und Nacherbschaft auf den Überrest</vt:lpstr>
      <vt:lpstr>Zeitliche Beschränkung der Vermögensbindung</vt:lpstr>
      <vt:lpstr>Rechtsstellung des Vor- und Nacherben § 613 ABGB </vt:lpstr>
      <vt:lpstr>Auswahl des Nacherben</vt:lpstr>
      <vt:lpstr>Sittenwidrigkeit von Nachfolgeklauseln </vt:lpstr>
      <vt:lpstr>Nacherbschaft und Pflichtteilsrecht</vt:lpstr>
      <vt:lpstr>Prozessuale Fragen</vt:lpstr>
      <vt:lpstr>Substitutionsband</vt:lpstr>
      <vt:lpstr>Verjährung</vt:lpstr>
      <vt:lpstr>Nachvermächtnis </vt:lpstr>
      <vt:lpstr>Besitznachfolgerecht (quasi-fideikommissarische Substitution)</vt:lpstr>
      <vt:lpstr>Zwei Fallgruppen (6 Ob 20/20 i)</vt:lpstr>
      <vt:lpstr>Eintragungsfähigkeit von Besitznachfolgerechten </vt:lpstr>
      <vt:lpstr>Wirkung(en) der Anmerkung von Besitznachfolgerechten </vt:lpstr>
      <vt:lpstr>Rechtsstellung des Nachfolgeberechtigten</vt:lpstr>
      <vt:lpstr>Nachfolgeberechtigung und § 662 ABGB (2 Ob 246/23 z)</vt:lpstr>
      <vt:lpstr>Auflage</vt:lpstr>
      <vt:lpstr>Erfüllung und Durchsetzung</vt:lpstr>
      <vt:lpstr>Rechtsfolge der nicht erfüllten Auflage</vt:lpstr>
      <vt:lpstr>Bedingung(en)</vt:lpstr>
      <vt:lpstr>Vielen Dank für Ihre Aufmerksamkeit! 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 Ruhs</dc:creator>
  <cp:lastModifiedBy>Adrian Ruhs</cp:lastModifiedBy>
  <cp:revision>2</cp:revision>
  <cp:lastPrinted>2024-11-27T15:29:21Z</cp:lastPrinted>
  <dcterms:created xsi:type="dcterms:W3CDTF">2024-09-17T12:39:43Z</dcterms:created>
  <dcterms:modified xsi:type="dcterms:W3CDTF">2024-12-04T13:44:22Z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0x010100E8CA3E3F14FFFC4D9BBC83BF90608206</vt:lpwstr>
  </property>
  <property fmtid="{D5CDD505-2E9C-101B-9397-08002B2CF9AE}" pid="3" name="_dlc_DocIdItemGuid">
    <vt:lpwstr>fe7ff9e6-6fa3-4f20-9362-52b23d09cf7c</vt:lpwstr>
  </property>
</Properties>
</file>