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300" r:id="rId5"/>
    <p:sldId id="323" r:id="rId6"/>
    <p:sldId id="304" r:id="rId7"/>
    <p:sldId id="322" r:id="rId8"/>
    <p:sldId id="313" r:id="rId9"/>
    <p:sldId id="312" r:id="rId10"/>
    <p:sldId id="324" r:id="rId11"/>
    <p:sldId id="314" r:id="rId12"/>
    <p:sldId id="306" r:id="rId13"/>
    <p:sldId id="317" r:id="rId14"/>
    <p:sldId id="321" r:id="rId15"/>
    <p:sldId id="319" r:id="rId16"/>
    <p:sldId id="309" r:id="rId17"/>
    <p:sldId id="311" r:id="rId18"/>
    <p:sldId id="315" r:id="rId19"/>
    <p:sldId id="302" r:id="rId20"/>
    <p:sldId id="325" r:id="rId21"/>
    <p:sldId id="299" r:id="rId22"/>
    <p:sldId id="261" r:id="rId23"/>
  </p:sldIdLst>
  <p:sldSz cx="12192000" cy="6858000"/>
  <p:notesSz cx="6792913" cy="99250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F8DA90BF-F1F5-4F23-A031-E6293EFB173C}">
          <p14:sldIdLst>
            <p14:sldId id="300"/>
            <p14:sldId id="323"/>
            <p14:sldId id="304"/>
            <p14:sldId id="322"/>
            <p14:sldId id="313"/>
            <p14:sldId id="312"/>
            <p14:sldId id="324"/>
            <p14:sldId id="314"/>
            <p14:sldId id="306"/>
            <p14:sldId id="317"/>
            <p14:sldId id="321"/>
            <p14:sldId id="319"/>
            <p14:sldId id="309"/>
            <p14:sldId id="311"/>
            <p14:sldId id="315"/>
            <p14:sldId id="302"/>
            <p14:sldId id="325"/>
            <p14:sldId id="299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er Hofmann" initials="AH" lastIdx="6" clrIdx="0">
    <p:extLst>
      <p:ext uri="{19B8F6BF-5375-455C-9EA6-DF929625EA0E}">
        <p15:presenceInfo xmlns:p15="http://schemas.microsoft.com/office/powerpoint/2012/main" userId="S::a.hofmann@hofmannlaw.at::724acd0b-b7dd-490a-8258-e99d587815ba" providerId="AD"/>
      </p:ext>
    </p:extLst>
  </p:cmAuthor>
  <p:cmAuthor id="2" name="EDV2000 Hofmann" initials="EH" lastIdx="5" clrIdx="1">
    <p:extLst>
      <p:ext uri="{19B8F6BF-5375-455C-9EA6-DF929625EA0E}">
        <p15:presenceInfo xmlns:p15="http://schemas.microsoft.com/office/powerpoint/2012/main" userId="eeb0cf972b7c76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8EF6"/>
    <a:srgbClr val="4B0860"/>
    <a:srgbClr val="3E0A5E"/>
    <a:srgbClr val="FFCCCC"/>
    <a:srgbClr val="FF7C80"/>
    <a:srgbClr val="A9D18E"/>
    <a:srgbClr val="C9E7A7"/>
    <a:srgbClr val="000000"/>
    <a:srgbClr val="FF5050"/>
    <a:srgbClr val="F94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1" autoAdjust="0"/>
    <p:restoredTop sz="92840" autoAdjust="0"/>
  </p:normalViewPr>
  <p:slideViewPr>
    <p:cSldViewPr snapToGrid="0">
      <p:cViewPr varScale="1">
        <p:scale>
          <a:sx n="143" d="100"/>
          <a:sy n="143" d="100"/>
        </p:scale>
        <p:origin x="3054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3134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3B14688-68E9-4256-6450-49B2CAAF31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9002998-6422-0737-385E-D9906C8696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6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r>
              <a:rPr lang="de-AT"/>
              <a:t>14.04.2024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5B6DF73-84AA-D03D-A9E7-BCB914451AD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23CE633-1619-0FA9-824B-885DE353633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6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B4F63997-6B33-483A-967B-1D12E9143B3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019824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7746" y="0"/>
            <a:ext cx="2943595" cy="497976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r>
              <a:rPr lang="de-AT"/>
              <a:t>14.04.2024</a:t>
            </a:r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2" rIns="91403" bIns="45702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292" y="4776430"/>
            <a:ext cx="5434330" cy="3907989"/>
          </a:xfrm>
          <a:prstGeom prst="rect">
            <a:avLst/>
          </a:prstGeom>
        </p:spPr>
        <p:txBody>
          <a:bodyPr vert="horz" lIns="91403" tIns="45702" rIns="91403" bIns="45702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7746" y="9427076"/>
            <a:ext cx="2943595" cy="49797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C72E861E-B77C-4825-AF73-C5A1B910313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73426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§ 21 Abs 1 BAO: Maßgeblichkeit des wahren wirtschaftlichen Gehalts und nicht der äußeren Erscheinungsform des Sachverhaltes 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7636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6595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i="1" dirty="0"/>
              <a:t>Umlauft</a:t>
            </a:r>
            <a:r>
              <a:rPr lang="de-DE" dirty="0"/>
              <a:t> ist zuzustimmen. Deshalb ist PS auch für Auskunftsanspruch nach § 786 ABGB passiv legitimiert.</a:t>
            </a:r>
          </a:p>
          <a:p>
            <a:r>
              <a:rPr lang="de-DE" dirty="0"/>
              <a:t>Rechtsgrundlage für Regress: Aufwandersatz (§ 1042 ABGB) oder Regress (§ 896 ABGB).  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50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Im Unterschied zur Schenkung auf den Todesfall  verliert S das Eigentum an 10 </a:t>
            </a:r>
            <a:r>
              <a:rPr lang="de-DE" dirty="0" err="1"/>
              <a:t>Mio</a:t>
            </a:r>
            <a:r>
              <a:rPr lang="de-DE" dirty="0"/>
              <a:t> schon mit dem Stiftungsakt.</a:t>
            </a:r>
          </a:p>
          <a:p>
            <a:r>
              <a:rPr lang="de-DE" dirty="0"/>
              <a:t>Zuwendungen durch Mitstifterkonstruktionen schaffen unklare Sach- und Rechtslage in Bezug auf Identifikation des Zuwendenden, Gegenleistung/Unentgeltlichkeit, Vermögensopfer, Bewertungszeitpunkt.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72076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Trennung wurde 6 Monate nach der Schenkung aufgehoben. 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04106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18</a:t>
            </a:fld>
            <a:endParaRPr lang="de-AT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5D673D9-0B47-8DA1-86B0-05F1A8070FC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</p:spTree>
    <p:extLst>
      <p:ext uri="{BB962C8B-B14F-4D97-AF65-F5344CB8AC3E}">
        <p14:creationId xmlns:p14="http://schemas.microsoft.com/office/powerpoint/2010/main" val="164998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081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Keine Auskunftspflicht des Beschenkten ohne Indizien für Schenkung  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59676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solidFill>
                  <a:srgbClr val="000000"/>
                </a:solidFill>
              </a:rPr>
              <a:t>§ 766</a:t>
            </a:r>
          </a:p>
          <a:p>
            <a:pPr algn="just">
              <a:spcBef>
                <a:spcPts val="400"/>
              </a:spcBef>
            </a:pPr>
            <a:r>
              <a:rPr lang="de-AT" dirty="0">
                <a:solidFill>
                  <a:srgbClr val="000000"/>
                </a:solidFill>
              </a:rPr>
              <a:t>(3): In besonders berücksichtigungswürdigen Fällen kann der in Abs. 1 genannte Zeitraum auf insgesamt höchstens zehn Jahre durch das Gericht verlängert werden.</a:t>
            </a:r>
          </a:p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3894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i="1" dirty="0"/>
              <a:t>Kogler</a:t>
            </a:r>
            <a:r>
              <a:rPr lang="de-DE" dirty="0"/>
              <a:t> schließt eine durch echte Antinomie entstandene Lücke durch analoge Anwendung des für Schenkungen geltenden § 762. 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541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Lehrstreit: Tatsächliche Ausschüttungen bis zum Tod und künftige Ausschüttungen, die danach </a:t>
            </a:r>
            <a:r>
              <a:rPr lang="de-DE" dirty="0">
                <a:latin typeface="Arial Black" panose="020B0A04020102020204" pitchFamily="34" charset="0"/>
              </a:rPr>
              <a:t>wahrscheinlich</a:t>
            </a:r>
            <a:r>
              <a:rPr lang="de-DE" dirty="0"/>
              <a:t> zufließen werden (</a:t>
            </a:r>
            <a:r>
              <a:rPr lang="de-DE" dirty="0" err="1"/>
              <a:t>hL</a:t>
            </a:r>
            <a:r>
              <a:rPr lang="de-DE" dirty="0"/>
              <a:t>); oder ex ante Bewertung wahrscheinlicher Ausschüttungen zum Stichtag der Einräumung (</a:t>
            </a:r>
            <a:r>
              <a:rPr lang="de-DE" i="1" dirty="0" err="1"/>
              <a:t>Zöchling</a:t>
            </a:r>
            <a:r>
              <a:rPr lang="de-DE" i="1" dirty="0"/>
              <a:t>-Jud</a:t>
            </a:r>
            <a:r>
              <a:rPr lang="de-DE" dirty="0"/>
              <a:t>)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8859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034">
              <a:defRPr/>
            </a:pPr>
            <a:r>
              <a:rPr lang="de-DE" dirty="0"/>
              <a:t>Weitere Hürde: Beruhen Zuwendungen auf kausalem Stifterwillen des Erblassers? </a:t>
            </a:r>
          </a:p>
          <a:p>
            <a:pPr defTabSz="914034">
              <a:defRPr/>
            </a:pPr>
            <a:r>
              <a:rPr lang="de-DE" dirty="0"/>
              <a:t>Dotierung von endbesteuertem Vermögen ist stiftungseingangssteuerbefreit und für Substanzauszahlungen an </a:t>
            </a:r>
            <a:r>
              <a:rPr lang="de-DE" dirty="0" err="1"/>
              <a:t>Beg</a:t>
            </a:r>
            <a:r>
              <a:rPr lang="de-DE" dirty="0"/>
              <a:t> fällt keine KESt an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520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Keine Subsidiarität der Hinzurechnung der </a:t>
            </a:r>
            <a:r>
              <a:rPr lang="de-DE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BegSt</a:t>
            </a:r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(Z 5) auch nach </a:t>
            </a:r>
            <a:r>
              <a:rPr lang="de-DE" sz="12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Zollner/Hartlieb und Fidler</a:t>
            </a:r>
          </a:p>
          <a:p>
            <a:r>
              <a:rPr lang="de-DE" i="1" dirty="0" err="1"/>
              <a:t>Zöchling</a:t>
            </a:r>
            <a:r>
              <a:rPr lang="de-DE" i="1" dirty="0"/>
              <a:t>-Jud </a:t>
            </a:r>
            <a:r>
              <a:rPr lang="de-DE" dirty="0"/>
              <a:t>zieht auch nicht </a:t>
            </a:r>
            <a:r>
              <a:rPr lang="de-DE" dirty="0" err="1"/>
              <a:t>hinzurpfl</a:t>
            </a:r>
            <a:r>
              <a:rPr lang="de-DE" dirty="0"/>
              <a:t> </a:t>
            </a:r>
            <a:r>
              <a:rPr lang="de-DE" dirty="0" err="1"/>
              <a:t>BegSt</a:t>
            </a:r>
            <a:r>
              <a:rPr lang="de-DE" dirty="0"/>
              <a:t> von </a:t>
            </a:r>
            <a:r>
              <a:rPr lang="de-DE" dirty="0" err="1"/>
              <a:t>VermW</a:t>
            </a:r>
            <a:r>
              <a:rPr lang="de-DE" dirty="0"/>
              <a:t> ab, weil sie durch PS „durchschaut“; ebenso </a:t>
            </a:r>
            <a:r>
              <a:rPr lang="de-DE" i="1" dirty="0"/>
              <a:t>Umlauft.</a:t>
            </a:r>
            <a:endParaRPr lang="de-DE" dirty="0"/>
          </a:p>
          <a:p>
            <a:r>
              <a:rPr lang="de-DE" dirty="0"/>
              <a:t>Position von </a:t>
            </a:r>
            <a:r>
              <a:rPr lang="de-DE" i="1" dirty="0" err="1"/>
              <a:t>Zöchling</a:t>
            </a:r>
            <a:r>
              <a:rPr lang="de-DE" i="1" dirty="0"/>
              <a:t>-Jud </a:t>
            </a:r>
            <a:r>
              <a:rPr lang="de-DE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führt zu Beweislastumkehr. </a:t>
            </a:r>
            <a:r>
              <a:rPr lang="de-DE" dirty="0"/>
              <a:t>PB, nicht PB-Schuldner/Erbe (hier: PS) muss Wert der anrechnungspflichtigen </a:t>
            </a:r>
            <a:r>
              <a:rPr lang="de-DE" dirty="0" err="1"/>
              <a:t>BegSt</a:t>
            </a:r>
            <a:r>
              <a:rPr lang="de-DE" dirty="0"/>
              <a:t> dartun.  </a:t>
            </a:r>
          </a:p>
          <a:p>
            <a:r>
              <a:rPr lang="de-DE" dirty="0"/>
              <a:t>Haftung der PS wird nach </a:t>
            </a:r>
            <a:r>
              <a:rPr lang="de-DE" i="1" dirty="0" err="1"/>
              <a:t>Zöchling</a:t>
            </a:r>
            <a:r>
              <a:rPr lang="de-DE" i="1" dirty="0"/>
              <a:t>-Jud</a:t>
            </a:r>
            <a:r>
              <a:rPr lang="de-DE" dirty="0"/>
              <a:t> nur schlagend, wenn Wert der </a:t>
            </a:r>
            <a:r>
              <a:rPr lang="de-DE" dirty="0" err="1"/>
              <a:t>BegSt</a:t>
            </a:r>
            <a:r>
              <a:rPr lang="de-DE" dirty="0"/>
              <a:t> geringer ausfällt als </a:t>
            </a:r>
            <a:r>
              <a:rPr lang="de-DE" dirty="0" err="1"/>
              <a:t>VermW</a:t>
            </a:r>
            <a:r>
              <a:rPr lang="de-DE" dirty="0"/>
              <a:t> an PS (</a:t>
            </a:r>
            <a:r>
              <a:rPr lang="de-DE" dirty="0" err="1"/>
              <a:t>zB</a:t>
            </a:r>
            <a:r>
              <a:rPr lang="de-DE" dirty="0"/>
              <a:t> wegen Abschlägen bei der Bewertung). Offene Frage: Wie wird der Wert von Letztbegünstigungen bei thesaurierender PS erfasst?</a:t>
            </a:r>
          </a:p>
          <a:p>
            <a:r>
              <a:rPr lang="de-DE" dirty="0"/>
              <a:t>Werden PS und </a:t>
            </a:r>
            <a:r>
              <a:rPr lang="de-DE" dirty="0" err="1"/>
              <a:t>Beg</a:t>
            </a:r>
            <a:r>
              <a:rPr lang="de-DE" dirty="0"/>
              <a:t> vorsorglich beide geklagt </a:t>
            </a:r>
            <a:r>
              <a:rPr lang="de-DE" dirty="0">
                <a:sym typeface="Wingdings" panose="05000000000000000000" pitchFamily="2" charset="2"/>
              </a:rPr>
              <a:t> keine solidarische Haftung, </a:t>
            </a:r>
            <a:r>
              <a:rPr lang="de-DE" dirty="0"/>
              <a:t>keine materiellen Streitgenossen (§ 11 Z 1 ZPO), kein Gerichtsstand der Streitgenossenschaft (§ 93 JN), Verbindung der Verfahren nur unter der Voraussetzung des gemeinsamen Gerichtsstandes (§ 187 ZPO)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doppelter Streitwert (doppelte Gerichtsgebühr) für denselben Anspruch </a:t>
            </a:r>
            <a:r>
              <a:rPr lang="de-DE" dirty="0">
                <a:sym typeface="Wingdings" panose="05000000000000000000" pitchFamily="2" charset="2"/>
              </a:rPr>
              <a:t>(</a:t>
            </a:r>
            <a:r>
              <a:rPr lang="de-DE" dirty="0" err="1">
                <a:sym typeface="Wingdings" panose="05000000000000000000" pitchFamily="2" charset="2"/>
              </a:rPr>
              <a:t>vgl</a:t>
            </a:r>
            <a:r>
              <a:rPr lang="de-DE" dirty="0">
                <a:sym typeface="Wingdings" panose="05000000000000000000" pitchFamily="2" charset="2"/>
              </a:rPr>
              <a:t> § 55 Abs 2 JN)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4671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Wurde Vermögensopfer auch erbracht, wenn für Änderung der PS die Zustimmung eines Beirates erforderlich ist, dessen Mitglieder der Stifter ernennt?</a:t>
            </a:r>
            <a:endParaRPr lang="de-DE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sym typeface="Wingdings" panose="05000000000000000000" pitchFamily="2" charset="2"/>
              </a:rPr>
              <a:t>Nach </a:t>
            </a:r>
            <a:r>
              <a:rPr lang="de-DE" i="1" dirty="0">
                <a:sym typeface="Wingdings" panose="05000000000000000000" pitchFamily="2" charset="2"/>
              </a:rPr>
              <a:t>Umlauft</a:t>
            </a:r>
            <a:r>
              <a:rPr lang="de-DE" dirty="0">
                <a:sym typeface="Wingdings" panose="05000000000000000000" pitchFamily="2" charset="2"/>
              </a:rPr>
              <a:t> würde es </a:t>
            </a:r>
            <a:r>
              <a:rPr lang="de-DE" dirty="0"/>
              <a:t>Hinzurechnung (der </a:t>
            </a:r>
            <a:r>
              <a:rPr lang="de-DE" dirty="0" err="1"/>
              <a:t>VermW</a:t>
            </a:r>
            <a:r>
              <a:rPr lang="de-DE" dirty="0"/>
              <a:t>) nicht schaden, wenn </a:t>
            </a:r>
            <a:r>
              <a:rPr lang="de-DE" dirty="0" err="1">
                <a:sym typeface="Wingdings" panose="05000000000000000000" pitchFamily="2" charset="2"/>
              </a:rPr>
              <a:t>BegSt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gem</a:t>
            </a:r>
            <a:r>
              <a:rPr lang="de-DE" dirty="0"/>
              <a:t> § 781 Abs 2 Z 5 nicht angenommen wird (anders </a:t>
            </a:r>
            <a:r>
              <a:rPr lang="de-DE" i="1" dirty="0"/>
              <a:t>Hofmann</a:t>
            </a:r>
            <a:r>
              <a:rPr lang="de-DE" dirty="0"/>
              <a:t>).</a:t>
            </a:r>
            <a:endParaRPr lang="de-DE" sz="1200" i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i="1" dirty="0"/>
              <a:t>Umlauft </a:t>
            </a:r>
            <a:r>
              <a:rPr lang="de-DE" sz="1200" dirty="0"/>
              <a:t>zieht Vergleich zur Lehre von </a:t>
            </a:r>
            <a:r>
              <a:rPr lang="de-DE" sz="1200" i="1" dirty="0"/>
              <a:t>Cohen</a:t>
            </a:r>
            <a:r>
              <a:rPr lang="de-DE" sz="1200" dirty="0"/>
              <a:t> zur Haftung des mit Besitznachfolgerecht belasteten Eigentümers für Pflichtteil.</a:t>
            </a:r>
            <a:endParaRPr lang="de-DE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Berechnung des Regressanspruches der PS gegenüber dem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Beg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nach folgender Formel: I. vorhandenes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StiftVerm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abzügl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Zuwendungsanspruch des beitragspflichtigen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Beg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, II.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zuzügl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geleisteter Pflichtteilsdeckung und III.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zuzügl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geleisteter Zuwendungen an beitragspflichtige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Beg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/Zuwendungsanspruch des beitragspflichtigen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Beg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AT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Auch </a:t>
            </a:r>
            <a:r>
              <a:rPr lang="de-AT" sz="1200" i="1" kern="1200" dirty="0" err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Kletečka</a:t>
            </a:r>
            <a:r>
              <a:rPr lang="de-AT" sz="1200" i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de-AT" sz="1200" i="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plädiert für Wahlrecht.</a:t>
            </a:r>
          </a:p>
          <a:p>
            <a:r>
              <a:rPr lang="de-AT" sz="1200" i="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Auch </a:t>
            </a:r>
            <a:r>
              <a:rPr lang="de-AT" sz="1200" i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Arnold</a:t>
            </a:r>
            <a:r>
              <a:rPr lang="de-AT" sz="1200" i="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und </a:t>
            </a:r>
            <a:r>
              <a:rPr lang="de-AT" sz="1200" i="1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Zollner</a:t>
            </a:r>
            <a:r>
              <a:rPr lang="de-AT" sz="1200" i="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plädieren für Haftung der PS und Regress bei Zuwendungen.   </a:t>
            </a:r>
            <a:endParaRPr lang="de-DE" sz="1200" i="0" kern="12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de-AT"/>
              <a:t>14.04.2024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2E861E-B77C-4825-AF73-C5A1B9103139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64861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eck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6007E-A23B-49A0-913C-F47A4D03EDA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91738" y="1995198"/>
            <a:ext cx="5575069" cy="2387600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  <a:latin typeface="Gotham" pitchFamily="50" charset="0"/>
                <a:cs typeface="Gotham Black" pitchFamily="50" charset="0"/>
              </a:defRPr>
            </a:lvl1pPr>
          </a:lstStyle>
          <a:p>
            <a:r>
              <a:rPr lang="de-DE" dirty="0"/>
              <a:t>Name der Veranstaltung hinzufügen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0DC6C4-ADED-4C68-9FC3-F71572BFC4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91737" y="4489491"/>
            <a:ext cx="5575069" cy="113090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Gotham Light" pitchFamily="50" charset="0"/>
                <a:cs typeface="Gotham Light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hinzufügen</a:t>
            </a:r>
          </a:p>
          <a:p>
            <a:r>
              <a:rPr lang="de-DE" dirty="0"/>
              <a:t>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20958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39CDF-5C39-4335-AFDC-14E38E02D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125557-C4CB-4227-AE03-64AEEC814B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96931E-17BF-41CE-88AF-011353144D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9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Foliennummernplatzhalter 8">
            <a:extLst>
              <a:ext uri="{FF2B5EF4-FFF2-40B4-BE49-F238E27FC236}">
                <a16:creationId xmlns:a16="http://schemas.microsoft.com/office/drawing/2014/main" id="{CE2DF4DE-D0AD-5091-5423-5AC67A988F4C}"/>
              </a:ext>
            </a:extLst>
          </p:cNvPr>
          <p:cNvSpPr txBox="1">
            <a:spLocks/>
          </p:cNvSpPr>
          <p:nvPr userDrawn="1"/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C51585-0236-45D4-8668-D6800C68921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2" name="Foliennummernplatzhalter 8">
            <a:extLst>
              <a:ext uri="{FF2B5EF4-FFF2-40B4-BE49-F238E27FC236}">
                <a16:creationId xmlns:a16="http://schemas.microsoft.com/office/drawing/2014/main" id="{9EC661C5-308F-A3AE-3C48-46932EEC8BD6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45274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BC6AB4-97B9-4530-B578-F25573E7F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965BB55-3618-4CB9-84AA-34045B5C3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B5A8769-1DB5-2253-B0C1-B48C43CD8B45}"/>
              </a:ext>
            </a:extLst>
          </p:cNvPr>
          <p:cNvSpPr txBox="1">
            <a:spLocks/>
          </p:cNvSpPr>
          <p:nvPr userDrawn="1"/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C51585-0236-45D4-8668-D6800C68921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1" name="Foliennummernplatzhalter 8">
            <a:extLst>
              <a:ext uri="{FF2B5EF4-FFF2-40B4-BE49-F238E27FC236}">
                <a16:creationId xmlns:a16="http://schemas.microsoft.com/office/drawing/2014/main" id="{C33ABFFB-10D7-3BA1-1A28-1786E9AE44CF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429191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1910972-1917-4FE4-9EFF-E1195546A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898D28-6F38-4E7A-B93D-2DAD78A60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oliennummernplatzhalter 8">
            <a:extLst>
              <a:ext uri="{FF2B5EF4-FFF2-40B4-BE49-F238E27FC236}">
                <a16:creationId xmlns:a16="http://schemas.microsoft.com/office/drawing/2014/main" id="{8180CD7A-31FC-BBA7-5C67-A7369BC4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lvl1pPr algn="ctr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78C51585-0236-45D4-8668-D6800C68921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Foliennummernplatzhalter 8">
            <a:extLst>
              <a:ext uri="{FF2B5EF4-FFF2-40B4-BE49-F238E27FC236}">
                <a16:creationId xmlns:a16="http://schemas.microsoft.com/office/drawing/2014/main" id="{C86C64AD-ED5F-3928-FD27-391C3251D537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96053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46007E-A23B-49A0-913C-F47A4D03E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1738" y="1995198"/>
            <a:ext cx="5575069" cy="2387600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rgbClr val="093758"/>
                </a:solidFill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A0DC6C4-ADED-4C68-9FC3-F71572BFC4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1737" y="4489491"/>
            <a:ext cx="5575069" cy="1130907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093758"/>
                </a:solidFill>
                <a:latin typeface="+mn-lt"/>
                <a:cs typeface="Goldplay" panose="00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6" name="Foliennummernplatzhalter 8">
            <a:extLst>
              <a:ext uri="{FF2B5EF4-FFF2-40B4-BE49-F238E27FC236}">
                <a16:creationId xmlns:a16="http://schemas.microsoft.com/office/drawing/2014/main" id="{9CD45DED-4DD4-64D4-0494-F6BA82B98086}"/>
              </a:ext>
            </a:extLst>
          </p:cNvPr>
          <p:cNvSpPr txBox="1">
            <a:spLocks/>
          </p:cNvSpPr>
          <p:nvPr userDrawn="1"/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C51585-0236-45D4-8668-D6800C68921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Foliennummernplatzhalter 8">
            <a:extLst>
              <a:ext uri="{FF2B5EF4-FFF2-40B4-BE49-F238E27FC236}">
                <a16:creationId xmlns:a16="http://schemas.microsoft.com/office/drawing/2014/main" id="{4562E82F-AAAF-BBCF-A6CB-1357A7FAC825}"/>
              </a:ext>
            </a:extLst>
          </p:cNvPr>
          <p:cNvSpPr txBox="1">
            <a:spLocks/>
          </p:cNvSpPr>
          <p:nvPr userDrawn="1"/>
        </p:nvSpPr>
        <p:spPr>
          <a:xfrm>
            <a:off x="909593" y="6363174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49151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80A611-7977-4C13-8411-D01AC7B20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7903"/>
            <a:ext cx="7315200" cy="690563"/>
          </a:xfrm>
        </p:spPr>
        <p:txBody>
          <a:bodyPr>
            <a:noAutofit/>
          </a:bodyPr>
          <a:lstStyle>
            <a:lvl1pPr>
              <a:defRPr sz="3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2B2A4E1-2614-4976-BF2C-68EDA2557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9134"/>
            <a:ext cx="10515600" cy="4297829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  <a:cs typeface="Goldplay" panose="00000500000000000000" pitchFamily="50" charset="0"/>
              </a:defRPr>
            </a:lvl1pPr>
            <a:lvl2pPr>
              <a:defRPr>
                <a:solidFill>
                  <a:schemeClr val="tx1"/>
                </a:solidFill>
                <a:latin typeface="+mn-lt"/>
                <a:cs typeface="Goldplay" panose="00000500000000000000" pitchFamily="50" charset="0"/>
              </a:defRPr>
            </a:lvl2pPr>
            <a:lvl3pPr>
              <a:defRPr>
                <a:solidFill>
                  <a:schemeClr val="tx1"/>
                </a:solidFill>
                <a:latin typeface="+mn-lt"/>
                <a:cs typeface="Goldplay" panose="00000500000000000000" pitchFamily="50" charset="0"/>
              </a:defRPr>
            </a:lvl3pPr>
            <a:lvl4pPr>
              <a:defRPr>
                <a:solidFill>
                  <a:schemeClr val="tx1"/>
                </a:solidFill>
                <a:latin typeface="+mn-lt"/>
                <a:cs typeface="Goldplay" panose="00000500000000000000" pitchFamily="50" charset="0"/>
              </a:defRPr>
            </a:lvl4pPr>
            <a:lvl5pPr>
              <a:defRPr>
                <a:solidFill>
                  <a:schemeClr val="tx1"/>
                </a:solidFill>
                <a:latin typeface="+mn-lt"/>
                <a:cs typeface="Goldplay" panose="00000500000000000000" pitchFamily="50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Foliennummernplatzhalter 8">
            <a:extLst>
              <a:ext uri="{FF2B5EF4-FFF2-40B4-BE49-F238E27FC236}">
                <a16:creationId xmlns:a16="http://schemas.microsoft.com/office/drawing/2014/main" id="{0B051ABF-D2D8-3D76-E97E-355F418D9399}"/>
              </a:ext>
            </a:extLst>
          </p:cNvPr>
          <p:cNvSpPr txBox="1">
            <a:spLocks/>
          </p:cNvSpPr>
          <p:nvPr userDrawn="1"/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C51585-0236-45D4-8668-D6800C689210}" type="slidenum">
              <a:rPr lang="de-AT" smtClean="0">
                <a:latin typeface="Arial "/>
              </a:rPr>
              <a:pPr/>
              <a:t>‹Nr.›</a:t>
            </a:fld>
            <a:endParaRPr lang="de-AT" dirty="0">
              <a:latin typeface="Arial "/>
            </a:endParaRPr>
          </a:p>
        </p:txBody>
      </p:sp>
      <p:sp>
        <p:nvSpPr>
          <p:cNvPr id="8" name="Foliennummernplatzhalter 8">
            <a:extLst>
              <a:ext uri="{FF2B5EF4-FFF2-40B4-BE49-F238E27FC236}">
                <a16:creationId xmlns:a16="http://schemas.microsoft.com/office/drawing/2014/main" id="{0E549A9C-8E00-94DD-172E-172464351913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28.11.2024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836701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C3A154-5212-4E15-A22E-36A9EDED3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6DCDD0-78F5-4AFC-88C4-6C2F8387D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93758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Foliennummernplatzhalter 8">
            <a:extLst>
              <a:ext uri="{FF2B5EF4-FFF2-40B4-BE49-F238E27FC236}">
                <a16:creationId xmlns:a16="http://schemas.microsoft.com/office/drawing/2014/main" id="{690EC411-F5C1-CE8C-1F23-12F2EB536AF3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59959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5E1679-9CC1-4F3A-BD2E-FE0ADEC65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54241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E83015-298B-405D-84F5-4B7D9FEED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20FA57-AF10-4B28-BE2F-2F7853E06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Foliennummernplatzhalter 8">
            <a:extLst>
              <a:ext uri="{FF2B5EF4-FFF2-40B4-BE49-F238E27FC236}">
                <a16:creationId xmlns:a16="http://schemas.microsoft.com/office/drawing/2014/main" id="{F1BBEF3B-DA6F-B5EE-66C9-06144B29F1DC}"/>
              </a:ext>
            </a:extLst>
          </p:cNvPr>
          <p:cNvSpPr txBox="1">
            <a:spLocks/>
          </p:cNvSpPr>
          <p:nvPr userDrawn="1"/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C51585-0236-45D4-8668-D6800C68921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2" name="Foliennummernplatzhalter 8">
            <a:extLst>
              <a:ext uri="{FF2B5EF4-FFF2-40B4-BE49-F238E27FC236}">
                <a16:creationId xmlns:a16="http://schemas.microsoft.com/office/drawing/2014/main" id="{8513038B-14F7-D7B5-4D76-7E0640704CEC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959384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9584F3-6E76-4C88-A87C-94D9FFC80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6D2486-C18E-4767-8E3F-42E903332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95A57A3-2471-4219-AD0D-160004F63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6A34FC8-6683-4105-88DD-59D74449EA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93B3961-FD69-4646-84D7-B45C0BB1F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Foliennummernplatzhalter 8">
            <a:extLst>
              <a:ext uri="{FF2B5EF4-FFF2-40B4-BE49-F238E27FC236}">
                <a16:creationId xmlns:a16="http://schemas.microsoft.com/office/drawing/2014/main" id="{C30C4155-4415-09AE-6676-F674868A64A5}"/>
              </a:ext>
            </a:extLst>
          </p:cNvPr>
          <p:cNvSpPr txBox="1">
            <a:spLocks/>
          </p:cNvSpPr>
          <p:nvPr userDrawn="1"/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C51585-0236-45D4-8668-D6800C68921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2" name="Foliennummernplatzhalter 8">
            <a:extLst>
              <a:ext uri="{FF2B5EF4-FFF2-40B4-BE49-F238E27FC236}">
                <a16:creationId xmlns:a16="http://schemas.microsoft.com/office/drawing/2014/main" id="{81A3A637-887C-94E9-52AA-FAB72001A98D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03233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EB2F4F-52AC-4EB0-A372-FA5F7E3D5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8" name="Foliennummernplatzhalter 8">
            <a:extLst>
              <a:ext uri="{FF2B5EF4-FFF2-40B4-BE49-F238E27FC236}">
                <a16:creationId xmlns:a16="http://schemas.microsoft.com/office/drawing/2014/main" id="{67649C9B-5A57-E33E-541A-2E26DDDB8A1C}"/>
              </a:ext>
            </a:extLst>
          </p:cNvPr>
          <p:cNvSpPr txBox="1">
            <a:spLocks/>
          </p:cNvSpPr>
          <p:nvPr userDrawn="1"/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C51585-0236-45D4-8668-D6800C68921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Foliennummernplatzhalter 8">
            <a:extLst>
              <a:ext uri="{FF2B5EF4-FFF2-40B4-BE49-F238E27FC236}">
                <a16:creationId xmlns:a16="http://schemas.microsoft.com/office/drawing/2014/main" id="{0AA476E1-4417-F665-D456-BF798601263A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</p:txBody>
      </p:sp>
    </p:spTree>
    <p:extLst>
      <p:ext uri="{BB962C8B-B14F-4D97-AF65-F5344CB8AC3E}">
        <p14:creationId xmlns:p14="http://schemas.microsoft.com/office/powerpoint/2010/main" val="385048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8">
            <a:extLst>
              <a:ext uri="{FF2B5EF4-FFF2-40B4-BE49-F238E27FC236}">
                <a16:creationId xmlns:a16="http://schemas.microsoft.com/office/drawing/2014/main" id="{B1BDA7A6-8474-27DD-4D67-CC6E674C5444}"/>
              </a:ext>
            </a:extLst>
          </p:cNvPr>
          <p:cNvSpPr txBox="1">
            <a:spLocks/>
          </p:cNvSpPr>
          <p:nvPr userDrawn="1"/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C51585-0236-45D4-8668-D6800C68921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C515825-E129-A963-0086-0F5C0A4F63B1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571336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7EC39-8C0D-4C82-A015-0A5400B49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AB6021-56E4-46E2-922C-C6C02DA4A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6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1900">
                <a:latin typeface="+mn-lt"/>
              </a:defRPr>
            </a:lvl3pPr>
            <a:lvl4pPr>
              <a:defRPr sz="1900">
                <a:latin typeface="+mn-lt"/>
              </a:defRPr>
            </a:lvl4pPr>
            <a:lvl5pPr>
              <a:defRPr sz="19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E9BC95D-69B5-4901-A2D3-3374D3D37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900">
                <a:latin typeface="+mn-l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Foliennummernplatzhalter 8">
            <a:extLst>
              <a:ext uri="{FF2B5EF4-FFF2-40B4-BE49-F238E27FC236}">
                <a16:creationId xmlns:a16="http://schemas.microsoft.com/office/drawing/2014/main" id="{F6CE6760-D21E-26D4-13A0-FABFC3081FF9}"/>
              </a:ext>
            </a:extLst>
          </p:cNvPr>
          <p:cNvSpPr txBox="1">
            <a:spLocks/>
          </p:cNvSpPr>
          <p:nvPr userDrawn="1"/>
        </p:nvSpPr>
        <p:spPr>
          <a:xfrm>
            <a:off x="4705350" y="63631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8C51585-0236-45D4-8668-D6800C689210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3" name="Foliennummernplatzhalter 8">
            <a:extLst>
              <a:ext uri="{FF2B5EF4-FFF2-40B4-BE49-F238E27FC236}">
                <a16:creationId xmlns:a16="http://schemas.microsoft.com/office/drawing/2014/main" id="{2FB898FA-5E36-D699-BF12-0E973A2B7795}"/>
              </a:ext>
            </a:extLst>
          </p:cNvPr>
          <p:cNvSpPr txBox="1">
            <a:spLocks/>
          </p:cNvSpPr>
          <p:nvPr userDrawn="1"/>
        </p:nvSpPr>
        <p:spPr>
          <a:xfrm>
            <a:off x="709301" y="6363174"/>
            <a:ext cx="2943492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ctr" defTabSz="914400" rtl="0" eaLnBrk="1" latinLnBrk="0" hangingPunct="1">
              <a:def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dirty="0">
                <a:latin typeface="Arial "/>
              </a:rPr>
              <a:t>22.06.2024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124786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9CC1FDA-BA5E-4444-81BD-503216BFC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094E52C-B204-4AC8-8385-CD8F3BDD2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706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9375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093758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rgbClr val="093758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rgbClr val="09375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rgbClr val="093758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rgbClr val="09375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a.hofmann@hofmannlaw.a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hofmannlaw.at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9088EF5-54DF-FA77-6CE3-F728D24B9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1230"/>
            <a:ext cx="10515600" cy="5055734"/>
          </a:xfrm>
        </p:spPr>
        <p:txBody>
          <a:bodyPr/>
          <a:lstStyle/>
          <a:p>
            <a:pPr marL="0" lvl="0" indent="0" algn="just">
              <a:spcBef>
                <a:spcPts val="1200"/>
              </a:spcBef>
              <a:buNone/>
            </a:pPr>
            <a:endParaRPr lang="de-DE" sz="1800" dirty="0">
              <a:solidFill>
                <a:srgbClr val="0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1200"/>
              </a:spcBef>
              <a:buNone/>
            </a:pPr>
            <a:r>
              <a:rPr lang="de-AT" sz="35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1. Österreichischer Erbrechtstag 2024</a:t>
            </a:r>
            <a:endParaRPr lang="de-DE" sz="3500" dirty="0">
              <a:solidFill>
                <a:srgbClr val="0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1200"/>
              </a:spcBef>
              <a:buNone/>
            </a:pPr>
            <a:endParaRPr lang="de-DE" sz="3500" dirty="0">
              <a:solidFill>
                <a:srgbClr val="0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1200"/>
              </a:spcBef>
              <a:buNone/>
            </a:pPr>
            <a:r>
              <a:rPr lang="de-DE" sz="30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Pflichtteilsrechtliche Gestaltungsgrenzen</a:t>
            </a:r>
          </a:p>
          <a:p>
            <a:pPr marL="0" lvl="0" indent="0" algn="ctr">
              <a:spcBef>
                <a:spcPts val="1200"/>
              </a:spcBef>
              <a:buNone/>
            </a:pPr>
            <a:r>
              <a:rPr lang="de-DE" sz="25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Rechtsunsicherheit und Beweisrisiken</a:t>
            </a:r>
          </a:p>
          <a:p>
            <a:pPr marL="0" lvl="0" indent="0" algn="ctr">
              <a:spcBef>
                <a:spcPts val="1200"/>
              </a:spcBef>
              <a:buNone/>
            </a:pPr>
            <a:endParaRPr lang="de-DE" sz="2500" kern="100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 algn="ctr">
              <a:spcBef>
                <a:spcPts val="1200"/>
              </a:spcBef>
              <a:buNone/>
            </a:pPr>
            <a:r>
              <a:rPr lang="de-AT" sz="2400" dirty="0">
                <a:solidFill>
                  <a:srgbClr val="000000"/>
                </a:solidFill>
                <a:latin typeface="Arial "/>
                <a:ea typeface="Times New Roman" panose="02020603050405020304" pitchFamily="18" charset="0"/>
                <a:cs typeface="Arial" panose="020B0604020202020204" pitchFamily="34" charset="0"/>
              </a:rPr>
              <a:t>RA Dr. Alexander Hofmann, LL.M. (NYU)</a:t>
            </a:r>
            <a:endParaRPr lang="de-AT" sz="25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4117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hteck 34">
            <a:extLst>
              <a:ext uri="{FF2B5EF4-FFF2-40B4-BE49-F238E27FC236}">
                <a16:creationId xmlns:a16="http://schemas.microsoft.com/office/drawing/2014/main" id="{BD5286F2-0520-7A4C-FC75-C5C6F25CDF30}"/>
              </a:ext>
            </a:extLst>
          </p:cNvPr>
          <p:cNvSpPr/>
          <p:nvPr/>
        </p:nvSpPr>
        <p:spPr>
          <a:xfrm rot="5400000">
            <a:off x="5567027" y="3566218"/>
            <a:ext cx="182791" cy="9876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6DCB8DD8-7B30-CDD7-E2E0-6381D4ED44B1}"/>
              </a:ext>
            </a:extLst>
          </p:cNvPr>
          <p:cNvGrpSpPr/>
          <p:nvPr/>
        </p:nvGrpSpPr>
        <p:grpSpPr>
          <a:xfrm>
            <a:off x="1017867" y="3315175"/>
            <a:ext cx="5205597" cy="2919788"/>
            <a:chOff x="1025657" y="3338349"/>
            <a:chExt cx="5205597" cy="2919788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0C958BC6-B7B0-D1F2-DE9E-74EC4C5FE7EA}"/>
                </a:ext>
              </a:extLst>
            </p:cNvPr>
            <p:cNvSpPr/>
            <p:nvPr/>
          </p:nvSpPr>
          <p:spPr>
            <a:xfrm rot="5400000">
              <a:off x="5563481" y="4242871"/>
              <a:ext cx="131631" cy="92923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EBC3EA88-3949-CA96-B002-AE6CD660A20B}"/>
                </a:ext>
              </a:extLst>
            </p:cNvPr>
            <p:cNvSpPr/>
            <p:nvPr/>
          </p:nvSpPr>
          <p:spPr>
            <a:xfrm rot="5400000">
              <a:off x="5572981" y="2943616"/>
              <a:ext cx="182791" cy="987658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21" name="Pfeil: nach rechts 20">
              <a:extLst>
                <a:ext uri="{FF2B5EF4-FFF2-40B4-BE49-F238E27FC236}">
                  <a16:creationId xmlns:a16="http://schemas.microsoft.com/office/drawing/2014/main" id="{EC29DB33-C935-644D-606B-BE2D674AB883}"/>
                </a:ext>
              </a:extLst>
            </p:cNvPr>
            <p:cNvSpPr/>
            <p:nvPr/>
          </p:nvSpPr>
          <p:spPr>
            <a:xfrm rot="10800000" flipV="1">
              <a:off x="1025657" y="5997553"/>
              <a:ext cx="5066688" cy="260584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800" dirty="0" err="1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Hinzur</a:t>
              </a:r>
              <a:r>
                <a:rPr lang="de-AT" sz="800" dirty="0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 </a:t>
              </a:r>
              <a:r>
                <a:rPr lang="de-AT" sz="800" dirty="0" err="1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hinzurpfl</a:t>
              </a:r>
              <a:r>
                <a:rPr lang="de-AT" sz="800" dirty="0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 </a:t>
              </a:r>
              <a:r>
                <a:rPr lang="de-AT" sz="800" dirty="0" err="1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BegSt</a:t>
              </a:r>
              <a:endParaRPr lang="de-AT" sz="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B9501D94-B4AC-B5B0-3422-091BB4633472}"/>
                </a:ext>
              </a:extLst>
            </p:cNvPr>
            <p:cNvSpPr/>
            <p:nvPr/>
          </p:nvSpPr>
          <p:spPr>
            <a:xfrm>
              <a:off x="6068705" y="3338349"/>
              <a:ext cx="162549" cy="28459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schemeClr val="accent6"/>
                </a:solidFill>
              </a:endParaRP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FBECBDC9-3CFF-CFB9-2501-7C57E4A3C002}"/>
              </a:ext>
            </a:extLst>
          </p:cNvPr>
          <p:cNvGrpSpPr/>
          <p:nvPr/>
        </p:nvGrpSpPr>
        <p:grpSpPr>
          <a:xfrm>
            <a:off x="1024102" y="5554458"/>
            <a:ext cx="3870368" cy="451422"/>
            <a:chOff x="1024102" y="5544933"/>
            <a:chExt cx="3715683" cy="451422"/>
          </a:xfrm>
          <a:solidFill>
            <a:srgbClr val="92D050"/>
          </a:solidFill>
        </p:grpSpPr>
        <p:sp>
          <p:nvSpPr>
            <p:cNvPr id="62" name="Rechteck 61">
              <a:extLst>
                <a:ext uri="{FF2B5EF4-FFF2-40B4-BE49-F238E27FC236}">
                  <a16:creationId xmlns:a16="http://schemas.microsoft.com/office/drawing/2014/main" id="{433A3117-84ED-E954-920F-AAC4D072FC7D}"/>
                </a:ext>
              </a:extLst>
            </p:cNvPr>
            <p:cNvSpPr/>
            <p:nvPr/>
          </p:nvSpPr>
          <p:spPr>
            <a:xfrm rot="10800000">
              <a:off x="2405231" y="5544933"/>
              <a:ext cx="130218" cy="36734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57" name="Rechteck 56">
              <a:extLst>
                <a:ext uri="{FF2B5EF4-FFF2-40B4-BE49-F238E27FC236}">
                  <a16:creationId xmlns:a16="http://schemas.microsoft.com/office/drawing/2014/main" id="{AE0BE702-6C83-6327-ADED-1A607839B981}"/>
                </a:ext>
              </a:extLst>
            </p:cNvPr>
            <p:cNvSpPr/>
            <p:nvPr/>
          </p:nvSpPr>
          <p:spPr>
            <a:xfrm>
              <a:off x="2537591" y="5794551"/>
              <a:ext cx="2090040" cy="138617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800" dirty="0" err="1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abzügl</a:t>
              </a:r>
              <a:r>
                <a:rPr lang="de-AT" sz="800" dirty="0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 </a:t>
              </a:r>
              <a:r>
                <a:rPr lang="de-AT" sz="800" dirty="0" err="1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BegSt</a:t>
              </a:r>
              <a:endParaRPr lang="de-AT" sz="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C2193912-FC10-2907-D7A4-8A853B11233B}"/>
                </a:ext>
              </a:extLst>
            </p:cNvPr>
            <p:cNvSpPr/>
            <p:nvPr/>
          </p:nvSpPr>
          <p:spPr>
            <a:xfrm rot="10800000">
              <a:off x="4629021" y="5586342"/>
              <a:ext cx="110764" cy="346704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8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18" name="Pfeil: nach rechts 17">
              <a:extLst>
                <a:ext uri="{FF2B5EF4-FFF2-40B4-BE49-F238E27FC236}">
                  <a16:creationId xmlns:a16="http://schemas.microsoft.com/office/drawing/2014/main" id="{7564DDED-E235-4541-7B9B-C4C2E3A620C4}"/>
                </a:ext>
              </a:extLst>
            </p:cNvPr>
            <p:cNvSpPr/>
            <p:nvPr/>
          </p:nvSpPr>
          <p:spPr>
            <a:xfrm flipH="1">
              <a:off x="1024102" y="5735771"/>
              <a:ext cx="1511300" cy="260584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AT" sz="800" dirty="0" err="1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Hinzur</a:t>
              </a:r>
              <a:r>
                <a:rPr lang="de-AT" sz="800" dirty="0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 </a:t>
              </a:r>
              <a:r>
                <a:rPr lang="de-AT" sz="800" dirty="0" err="1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VermW</a:t>
              </a:r>
              <a:r>
                <a:rPr lang="de-AT" sz="800" dirty="0">
                  <a:solidFill>
                    <a:schemeClr val="accent6">
                      <a:lumMod val="75000"/>
                    </a:schemeClr>
                  </a:solidFill>
                  <a:latin typeface="Arial Black" panose="020B0A04020102020204" pitchFamily="34" charset="0"/>
                </a:rPr>
                <a:t>    </a:t>
              </a:r>
            </a:p>
          </p:txBody>
        </p:sp>
      </p:grpSp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2BF70061-54CA-B8E4-023B-95D2CE9F8B3B}"/>
              </a:ext>
            </a:extLst>
          </p:cNvPr>
          <p:cNvSpPr/>
          <p:nvPr/>
        </p:nvSpPr>
        <p:spPr>
          <a:xfrm>
            <a:off x="2646710" y="4974504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FF4298A1-3EC3-577F-0639-FB75C8CB520A}"/>
              </a:ext>
            </a:extLst>
          </p:cNvPr>
          <p:cNvSpPr/>
          <p:nvPr/>
        </p:nvSpPr>
        <p:spPr>
          <a:xfrm>
            <a:off x="4239494" y="3077035"/>
            <a:ext cx="1585516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" name="Pfeil: nach rechts 1">
            <a:extLst>
              <a:ext uri="{FF2B5EF4-FFF2-40B4-BE49-F238E27FC236}">
                <a16:creationId xmlns:a16="http://schemas.microsoft.com/office/drawing/2014/main" id="{B271BB34-5C02-BF19-75E1-F34F4CFAB284}"/>
              </a:ext>
            </a:extLst>
          </p:cNvPr>
          <p:cNvSpPr/>
          <p:nvPr/>
        </p:nvSpPr>
        <p:spPr>
          <a:xfrm>
            <a:off x="2654073" y="3720772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246EE26-5B25-4257-EA9D-18A0DFAB0347}"/>
              </a:ext>
            </a:extLst>
          </p:cNvPr>
          <p:cNvSpPr/>
          <p:nvPr/>
        </p:nvSpPr>
        <p:spPr>
          <a:xfrm>
            <a:off x="233220" y="2849389"/>
            <a:ext cx="1125815" cy="15181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DE52BC66-3346-5B19-9A81-C52ED8D5DE5F}"/>
              </a:ext>
            </a:extLst>
          </p:cNvPr>
          <p:cNvSpPr/>
          <p:nvPr/>
        </p:nvSpPr>
        <p:spPr>
          <a:xfrm>
            <a:off x="2645367" y="4366540"/>
            <a:ext cx="3177793" cy="632484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9503A8F8-7B53-70C7-C2D5-80C3BA4872B0}"/>
              </a:ext>
            </a:extLst>
          </p:cNvPr>
          <p:cNvSpPr/>
          <p:nvPr/>
        </p:nvSpPr>
        <p:spPr>
          <a:xfrm>
            <a:off x="2654078" y="3075773"/>
            <a:ext cx="1572970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C0A21A73-6CC6-4AEF-07E5-0162D5E0D401}"/>
              </a:ext>
            </a:extLst>
          </p:cNvPr>
          <p:cNvSpPr/>
          <p:nvPr/>
        </p:nvSpPr>
        <p:spPr>
          <a:xfrm>
            <a:off x="2654079" y="2432703"/>
            <a:ext cx="1572970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26B79A2-4BEB-696B-49FE-A2415A273D1B}"/>
              </a:ext>
            </a:extLst>
          </p:cNvPr>
          <p:cNvSpPr/>
          <p:nvPr/>
        </p:nvSpPr>
        <p:spPr>
          <a:xfrm>
            <a:off x="1699654" y="2445414"/>
            <a:ext cx="954424" cy="3177255"/>
          </a:xfrm>
          <a:prstGeom prst="rect">
            <a:avLst/>
          </a:prstGeom>
          <a:solidFill>
            <a:srgbClr val="83A3D7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938F314F-D4B5-4580-04B1-7C667EF88F71}"/>
              </a:ext>
            </a:extLst>
          </p:cNvPr>
          <p:cNvSpPr txBox="1"/>
          <p:nvPr/>
        </p:nvSpPr>
        <p:spPr>
          <a:xfrm>
            <a:off x="1560113" y="2103840"/>
            <a:ext cx="223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PS</a:t>
            </a:r>
            <a:endParaRPr lang="de-AT" sz="1100" b="1" dirty="0">
              <a:latin typeface="Arial Black" panose="020B0A04020102020204" pitchFamily="34" charset="0"/>
            </a:endParaRP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1610913C-810F-C901-52D5-F57E946EC709}"/>
              </a:ext>
            </a:extLst>
          </p:cNvPr>
          <p:cNvCxnSpPr>
            <a:cxnSpLocks/>
          </p:cNvCxnSpPr>
          <p:nvPr/>
        </p:nvCxnSpPr>
        <p:spPr>
          <a:xfrm>
            <a:off x="1018291" y="1784612"/>
            <a:ext cx="634404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699D15B6-631E-6C0A-853C-59B42266708A}"/>
              </a:ext>
            </a:extLst>
          </p:cNvPr>
          <p:cNvSpPr txBox="1"/>
          <p:nvPr/>
        </p:nvSpPr>
        <p:spPr>
          <a:xfrm>
            <a:off x="557916" y="1340093"/>
            <a:ext cx="25954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>
                <a:latin typeface="Arial Black" panose="020B0A04020102020204" pitchFamily="34" charset="0"/>
              </a:rPr>
              <a:t>Errichtung/</a:t>
            </a:r>
            <a:r>
              <a:rPr lang="de-DE" sz="1050" b="1" dirty="0" err="1">
                <a:latin typeface="Arial Black" panose="020B0A04020102020204" pitchFamily="34" charset="0"/>
              </a:rPr>
              <a:t>VermW</a:t>
            </a:r>
            <a:br>
              <a:rPr lang="de-DE" sz="1050" b="1" dirty="0">
                <a:latin typeface="Arial Black" panose="020B0A04020102020204" pitchFamily="34" charset="0"/>
              </a:rPr>
            </a:br>
            <a:r>
              <a:rPr lang="de-DE" sz="1050" b="1" dirty="0">
                <a:latin typeface="Arial Black" panose="020B0A04020102020204" pitchFamily="34" charset="0"/>
              </a:rPr>
              <a:t>1.1.2020</a:t>
            </a:r>
            <a:endParaRPr lang="de-AT" sz="1050" b="1" dirty="0">
              <a:latin typeface="Arial Black" panose="020B0A04020102020204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19B389C-4FB8-211F-2342-88D9C5D6F9ED}"/>
              </a:ext>
            </a:extLst>
          </p:cNvPr>
          <p:cNvSpPr txBox="1"/>
          <p:nvPr/>
        </p:nvSpPr>
        <p:spPr>
          <a:xfrm>
            <a:off x="3484907" y="1340093"/>
            <a:ext cx="1444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>
                <a:latin typeface="Arial Black" panose="020B0A04020102020204" pitchFamily="34" charset="0"/>
              </a:rPr>
              <a:t>Tod des Stifters 1.1.2024</a:t>
            </a:r>
            <a:endParaRPr lang="de-AT" sz="1050" b="1" dirty="0">
              <a:latin typeface="Arial Black" panose="020B0A04020102020204" pitchFamily="34" charset="0"/>
            </a:endParaRPr>
          </a:p>
        </p:txBody>
      </p:sp>
      <p:pic>
        <p:nvPicPr>
          <p:cNvPr id="59" name="Grafik 58">
            <a:extLst>
              <a:ext uri="{FF2B5EF4-FFF2-40B4-BE49-F238E27FC236}">
                <a16:creationId xmlns:a16="http://schemas.microsoft.com/office/drawing/2014/main" id="{8DAB21A4-ACC0-4203-D25C-E8E82D8E4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916" y="3226647"/>
            <a:ext cx="497149" cy="763661"/>
          </a:xfrm>
          <a:prstGeom prst="rect">
            <a:avLst/>
          </a:prstGeom>
        </p:spPr>
      </p:pic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2DB46AED-3B1B-4579-BEA5-D413148FD48E}"/>
              </a:ext>
            </a:extLst>
          </p:cNvPr>
          <p:cNvCxnSpPr>
            <a:cxnSpLocks/>
          </p:cNvCxnSpPr>
          <p:nvPr/>
        </p:nvCxnSpPr>
        <p:spPr>
          <a:xfrm flipV="1">
            <a:off x="1693428" y="1785353"/>
            <a:ext cx="0" cy="660922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58C260E-4FEB-BB8A-3D85-7B5F41A762AC}"/>
              </a:ext>
            </a:extLst>
          </p:cNvPr>
          <p:cNvSpPr txBox="1"/>
          <p:nvPr/>
        </p:nvSpPr>
        <p:spPr>
          <a:xfrm>
            <a:off x="89957" y="1906177"/>
            <a:ext cx="15679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>
                <a:latin typeface="Arial Black" panose="020B0A04020102020204" pitchFamily="34" charset="0"/>
              </a:rPr>
              <a:t>S</a:t>
            </a:r>
          </a:p>
          <a:p>
            <a:pPr algn="ctr"/>
            <a:endParaRPr lang="de-DE" sz="1000" b="1" dirty="0"/>
          </a:p>
          <a:p>
            <a:pPr algn="ctr"/>
            <a:r>
              <a:rPr lang="de-DE" sz="1000" b="1" dirty="0">
                <a:latin typeface="Arial Black" panose="020B0A04020102020204" pitchFamily="34" charset="0"/>
              </a:rPr>
              <a:t>Vorbehalt eines umfassenden Änderungsrechts </a:t>
            </a:r>
            <a:endParaRPr lang="de-AT" sz="1000" b="1" dirty="0">
              <a:latin typeface="Arial Black" panose="020B0A040201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1107A0E-4F86-819E-B04F-D86CEE45044F}"/>
              </a:ext>
            </a:extLst>
          </p:cNvPr>
          <p:cNvSpPr txBox="1"/>
          <p:nvPr/>
        </p:nvSpPr>
        <p:spPr>
          <a:xfrm>
            <a:off x="2691066" y="3260958"/>
            <a:ext cx="113971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chemeClr val="bg1"/>
                </a:solidFill>
                <a:latin typeface="Arial Black" panose="020B0A04020102020204" pitchFamily="34" charset="0"/>
              </a:rPr>
              <a:t> 50%  </a:t>
            </a:r>
          </a:p>
          <a:p>
            <a:endParaRPr lang="de-AT" sz="1050" b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072C370-1A9B-7D22-F690-104C5A7FB9B0}"/>
              </a:ext>
            </a:extLst>
          </p:cNvPr>
          <p:cNvSpPr txBox="1"/>
          <p:nvPr/>
        </p:nvSpPr>
        <p:spPr>
          <a:xfrm>
            <a:off x="2654069" y="2635809"/>
            <a:ext cx="1252040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chemeClr val="bg1"/>
                </a:solidFill>
                <a:latin typeface="Arial Black" panose="020B0A04020102020204" pitchFamily="34" charset="0"/>
              </a:rPr>
              <a:t>  50% </a:t>
            </a:r>
          </a:p>
          <a:p>
            <a:endParaRPr lang="de-AT" sz="1050" b="1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23551AD-9DD8-7879-E292-8770E0DA1879}"/>
              </a:ext>
            </a:extLst>
          </p:cNvPr>
          <p:cNvSpPr txBox="1"/>
          <p:nvPr/>
        </p:nvSpPr>
        <p:spPr>
          <a:xfrm>
            <a:off x="2756264" y="4485443"/>
            <a:ext cx="1847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050" b="1" dirty="0"/>
          </a:p>
          <a:p>
            <a:endParaRPr lang="de-AT" sz="1050" b="1" dirty="0"/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7609709A-411B-8136-BFEB-FD3D586148C6}"/>
              </a:ext>
            </a:extLst>
          </p:cNvPr>
          <p:cNvCxnSpPr>
            <a:cxnSpLocks/>
          </p:cNvCxnSpPr>
          <p:nvPr/>
        </p:nvCxnSpPr>
        <p:spPr>
          <a:xfrm flipV="1">
            <a:off x="4244143" y="3075773"/>
            <a:ext cx="0" cy="2543655"/>
          </a:xfrm>
          <a:prstGeom prst="line">
            <a:avLst/>
          </a:prstGeom>
          <a:ln w="19050">
            <a:solidFill>
              <a:srgbClr val="B18E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173A5948-FAF9-7608-82F6-A0DC78564D7F}"/>
              </a:ext>
            </a:extLst>
          </p:cNvPr>
          <p:cNvSpPr txBox="1"/>
          <p:nvPr/>
        </p:nvSpPr>
        <p:spPr>
          <a:xfrm>
            <a:off x="4387064" y="3265979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40% </a:t>
            </a:r>
          </a:p>
          <a:p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AT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: 4 </a:t>
            </a:r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2FEA051-3ADF-7833-8623-C2ACC43C1459}"/>
              </a:ext>
            </a:extLst>
          </p:cNvPr>
          <p:cNvSpPr txBox="1"/>
          <p:nvPr/>
        </p:nvSpPr>
        <p:spPr>
          <a:xfrm>
            <a:off x="4421100" y="446392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5%</a:t>
            </a:r>
          </a:p>
          <a:p>
            <a:pPr algn="ctr"/>
            <a:r>
              <a:rPr lang="de-DE" sz="9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DE" sz="9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: 0,5 </a:t>
            </a:r>
            <a:r>
              <a:rPr lang="de-DE" sz="9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C7C5A4EF-58DB-BB97-283F-73F5FA918718}"/>
              </a:ext>
            </a:extLst>
          </p:cNvPr>
          <p:cNvSpPr txBox="1"/>
          <p:nvPr/>
        </p:nvSpPr>
        <p:spPr>
          <a:xfrm>
            <a:off x="4369758" y="5043530"/>
            <a:ext cx="108876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rgbClr val="FF0000"/>
                </a:solidFill>
                <a:latin typeface="Arial Black" panose="020B0A04020102020204" pitchFamily="34" charset="0"/>
              </a:rPr>
              <a:t> 15%</a:t>
            </a:r>
          </a:p>
          <a:p>
            <a:pPr algn="ctr"/>
            <a:r>
              <a:rPr lang="de-DE" sz="9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Bew</a:t>
            </a:r>
            <a:r>
              <a:rPr lang="de-DE" sz="900" b="1" dirty="0">
                <a:solidFill>
                  <a:srgbClr val="FF0000"/>
                </a:solidFill>
                <a:latin typeface="Arial Black" panose="020B0A04020102020204" pitchFamily="34" charset="0"/>
              </a:rPr>
              <a:t>: 1,5 </a:t>
            </a:r>
            <a:r>
              <a:rPr lang="de-DE" sz="9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Mio</a:t>
            </a:r>
            <a:endParaRPr lang="de-DE" sz="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de-DE" sz="900" b="1" dirty="0">
                <a:solidFill>
                  <a:srgbClr val="FF0000"/>
                </a:solidFill>
                <a:latin typeface="Arial Black" panose="020B0A04020102020204" pitchFamily="34" charset="0"/>
              </a:rPr>
              <a:t>nicht </a:t>
            </a:r>
            <a:r>
              <a:rPr lang="de-DE" sz="9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hinzurpfl</a:t>
            </a:r>
            <a:endParaRPr lang="de-AT" sz="9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EE5AD983-93F6-8F5B-3115-F2945A6B869E}"/>
              </a:ext>
            </a:extLst>
          </p:cNvPr>
          <p:cNvSpPr txBox="1"/>
          <p:nvPr/>
        </p:nvSpPr>
        <p:spPr>
          <a:xfrm>
            <a:off x="6340979" y="2088771"/>
            <a:ext cx="551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latin typeface="Arial Black" panose="020B0A04020102020204" pitchFamily="34" charset="0"/>
              </a:rPr>
              <a:t>Beg</a:t>
            </a:r>
            <a:endParaRPr lang="de-AT" sz="1200" b="1" dirty="0">
              <a:latin typeface="Arial Black" panose="020B0A04020102020204" pitchFamily="34" charset="0"/>
            </a:endParaRPr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F45072DD-1C07-5179-DD20-8C5FCF23E72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11902" y="3069090"/>
            <a:ext cx="411752" cy="632485"/>
          </a:xfrm>
          <a:prstGeom prst="rect">
            <a:avLst/>
          </a:prstGeom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E34F63B7-9099-A68E-C2EA-6F676912D85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21192" y="3727630"/>
            <a:ext cx="407675" cy="626223"/>
          </a:xfrm>
          <a:prstGeom prst="rect">
            <a:avLst/>
          </a:prstGeom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0C114B7A-2333-18F6-1477-78F0F21A2E3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21192" y="4417307"/>
            <a:ext cx="407675" cy="626223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3730914B-E9D3-F38B-D519-4DF9F075459F}"/>
              </a:ext>
            </a:extLst>
          </p:cNvPr>
          <p:cNvSpPr txBox="1"/>
          <p:nvPr/>
        </p:nvSpPr>
        <p:spPr>
          <a:xfrm>
            <a:off x="6562443" y="3363555"/>
            <a:ext cx="1113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273FC349-D7AE-E433-B304-E45B83201CB4}"/>
              </a:ext>
            </a:extLst>
          </p:cNvPr>
          <p:cNvSpPr txBox="1"/>
          <p:nvPr/>
        </p:nvSpPr>
        <p:spPr>
          <a:xfrm>
            <a:off x="6629398" y="4045491"/>
            <a:ext cx="10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So 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96503A7-9893-DDD2-CC9A-09E6DA9D0FA9}"/>
              </a:ext>
            </a:extLst>
          </p:cNvPr>
          <p:cNvSpPr txBox="1"/>
          <p:nvPr/>
        </p:nvSpPr>
        <p:spPr>
          <a:xfrm>
            <a:off x="6609080" y="4676929"/>
            <a:ext cx="1061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err="1">
                <a:latin typeface="Arial Black" panose="020B0A04020102020204" pitchFamily="34" charset="0"/>
              </a:rPr>
              <a:t>To</a:t>
            </a:r>
            <a:endParaRPr lang="de-DE" sz="1200" b="1" dirty="0">
              <a:latin typeface="Arial Black" panose="020B0A04020102020204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49EEDA6E-18AC-FFCD-2A1F-2356EDAE5C0B}"/>
              </a:ext>
            </a:extLst>
          </p:cNvPr>
          <p:cNvSpPr txBox="1"/>
          <p:nvPr/>
        </p:nvSpPr>
        <p:spPr>
          <a:xfrm>
            <a:off x="6440323" y="5205712"/>
            <a:ext cx="1516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err="1">
                <a:latin typeface="Arial Black" panose="020B0A04020102020204" pitchFamily="34" charset="0"/>
              </a:rPr>
              <a:t>gVerein</a:t>
            </a:r>
            <a:endParaRPr lang="de-DE" sz="1200" b="1" dirty="0">
              <a:latin typeface="Arial Black" panose="020B0A04020102020204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31221896-2AA3-2E47-4F2A-CB1B5C8A738B}"/>
              </a:ext>
            </a:extLst>
          </p:cNvPr>
          <p:cNvSpPr txBox="1"/>
          <p:nvPr/>
        </p:nvSpPr>
        <p:spPr>
          <a:xfrm>
            <a:off x="6285228" y="2668302"/>
            <a:ext cx="1618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S </a:t>
            </a:r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611D3C96-D417-28C6-AD7C-CEE3CC9AE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7556" y="2412041"/>
            <a:ext cx="403506" cy="619818"/>
          </a:xfrm>
          <a:prstGeom prst="rect">
            <a:avLst/>
          </a:prstGeom>
        </p:spPr>
      </p:pic>
      <p:pic>
        <p:nvPicPr>
          <p:cNvPr id="17" name="Picture 2" descr="Greifen - Kostenlose hände und gesten-Icons">
            <a:extLst>
              <a:ext uri="{FF2B5EF4-FFF2-40B4-BE49-F238E27FC236}">
                <a16:creationId xmlns:a16="http://schemas.microsoft.com/office/drawing/2014/main" id="{2BB9354F-92F3-0606-3B92-FB31AB9D8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1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5961">
            <a:off x="901729" y="3512545"/>
            <a:ext cx="1471469" cy="147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Pfeil: Chevron 42">
            <a:extLst>
              <a:ext uri="{FF2B5EF4-FFF2-40B4-BE49-F238E27FC236}">
                <a16:creationId xmlns:a16="http://schemas.microsoft.com/office/drawing/2014/main" id="{7B5EAA6A-D56B-1A18-618D-D866E1777E97}"/>
              </a:ext>
            </a:extLst>
          </p:cNvPr>
          <p:cNvSpPr/>
          <p:nvPr/>
        </p:nvSpPr>
        <p:spPr>
          <a:xfrm>
            <a:off x="1411572" y="3458649"/>
            <a:ext cx="219075" cy="2996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8C2D564-34C6-5CE7-B6B0-2D922EFC1021}"/>
              </a:ext>
            </a:extLst>
          </p:cNvPr>
          <p:cNvSpPr txBox="1"/>
          <p:nvPr/>
        </p:nvSpPr>
        <p:spPr>
          <a:xfrm>
            <a:off x="4444399" y="3906512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40% </a:t>
            </a:r>
          </a:p>
          <a:p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AT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: 4 </a:t>
            </a:r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172BF03-7989-AA6F-90D7-94D76E0C044E}"/>
              </a:ext>
            </a:extLst>
          </p:cNvPr>
          <p:cNvSpPr txBox="1"/>
          <p:nvPr/>
        </p:nvSpPr>
        <p:spPr>
          <a:xfrm>
            <a:off x="7582113" y="1121613"/>
            <a:ext cx="4106538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de-DE" sz="1300" dirty="0"/>
              <a:t>Verlassenschaft ist vermögenslos; </a:t>
            </a:r>
            <a:r>
              <a:rPr lang="de-DE" sz="1300" dirty="0" err="1"/>
              <a:t>To</a:t>
            </a:r>
            <a:r>
              <a:rPr lang="de-DE" sz="1300" dirty="0"/>
              <a:t> begehrt Pflichtteil </a:t>
            </a:r>
          </a:p>
          <a:p>
            <a:pPr algn="just">
              <a:spcBef>
                <a:spcPts val="1200"/>
              </a:spcBef>
            </a:pPr>
            <a:r>
              <a:rPr lang="de-DE" sz="1300" dirty="0"/>
              <a:t>Das </a:t>
            </a:r>
            <a:r>
              <a:rPr lang="de-DE" sz="1300" dirty="0">
                <a:latin typeface="Arial Black" panose="020B0A04020102020204" pitchFamily="34" charset="0"/>
              </a:rPr>
              <a:t>Vermögensopfer </a:t>
            </a:r>
            <a:r>
              <a:rPr lang="de-DE" sz="1300" dirty="0"/>
              <a:t>wurde noch </a:t>
            </a:r>
            <a:r>
              <a:rPr lang="de-DE" sz="1300" dirty="0">
                <a:latin typeface="Arial Black" panose="020B0A04020102020204" pitchFamily="34" charset="0"/>
              </a:rPr>
              <a:t>nicht erbracht </a:t>
            </a:r>
            <a:r>
              <a:rPr lang="de-DE" sz="1300" dirty="0"/>
              <a:t>(2 Ob 66/24f; noch unklar 2 Ob 98/17a).</a:t>
            </a:r>
          </a:p>
          <a:p>
            <a:pPr algn="just">
              <a:spcBef>
                <a:spcPts val="1200"/>
              </a:spcBef>
            </a:pPr>
            <a:r>
              <a:rPr lang="de-DE" sz="1300" b="1" i="1" dirty="0" err="1">
                <a:latin typeface="Arial Black" panose="020B0A04020102020204" pitchFamily="34" charset="0"/>
              </a:rPr>
              <a:t>Zöchling</a:t>
            </a:r>
            <a:r>
              <a:rPr lang="de-DE" sz="1300" b="1" i="1" dirty="0">
                <a:latin typeface="Arial Black" panose="020B0A04020102020204" pitchFamily="34" charset="0"/>
              </a:rPr>
              <a:t>-Jud</a:t>
            </a:r>
            <a:r>
              <a:rPr lang="de-DE" sz="1300" dirty="0"/>
              <a:t>:</a:t>
            </a:r>
            <a:r>
              <a:rPr lang="de-DE" sz="1300" dirty="0">
                <a:latin typeface="Arial Black" panose="020B0A04020102020204" pitchFamily="34" charset="0"/>
              </a:rPr>
              <a:t>  </a:t>
            </a:r>
            <a:r>
              <a:rPr lang="de-DE" sz="1300" dirty="0"/>
              <a:t>Hinzurechnung</a:t>
            </a:r>
            <a:r>
              <a:rPr lang="de-DE" sz="1300" dirty="0">
                <a:latin typeface="Arial Black" panose="020B0A04020102020204" pitchFamily="34" charset="0"/>
              </a:rPr>
              <a:t> sowohl</a:t>
            </a:r>
            <a:r>
              <a:rPr lang="de-DE" sz="1300" dirty="0"/>
              <a:t> </a:t>
            </a:r>
            <a:r>
              <a:rPr lang="de-DE" sz="1300" dirty="0" err="1">
                <a:latin typeface="Arial Black" panose="020B0A04020102020204" pitchFamily="34" charset="0"/>
              </a:rPr>
              <a:t>VermW</a:t>
            </a:r>
            <a:r>
              <a:rPr lang="de-DE" sz="1300" dirty="0"/>
              <a:t> </a:t>
            </a:r>
            <a:r>
              <a:rPr lang="de-DE" sz="1300" dirty="0" err="1"/>
              <a:t>gem</a:t>
            </a:r>
            <a:r>
              <a:rPr lang="de-DE" sz="1300" dirty="0"/>
              <a:t> </a:t>
            </a:r>
            <a:r>
              <a:rPr lang="de-DE" sz="1300" dirty="0">
                <a:latin typeface="Arial Black" panose="020B0A04020102020204" pitchFamily="34" charset="0"/>
              </a:rPr>
              <a:t>Z 4</a:t>
            </a:r>
            <a:r>
              <a:rPr lang="de-DE" sz="1300" dirty="0"/>
              <a:t> (10) </a:t>
            </a:r>
            <a:r>
              <a:rPr lang="de-DE" sz="1300" dirty="0" err="1"/>
              <a:t>abzügl</a:t>
            </a:r>
            <a:r>
              <a:rPr lang="de-DE" sz="1300" dirty="0"/>
              <a:t> </a:t>
            </a:r>
            <a:r>
              <a:rPr lang="de-DE" sz="1300" dirty="0" err="1"/>
              <a:t>BegSt</a:t>
            </a:r>
            <a:r>
              <a:rPr lang="de-DE" sz="1300" dirty="0"/>
              <a:t> (10) = 0 </a:t>
            </a:r>
            <a:r>
              <a:rPr lang="de-DE" sz="1300" dirty="0">
                <a:latin typeface="Arial Black" panose="020B0A04020102020204" pitchFamily="34" charset="0"/>
              </a:rPr>
              <a:t>als auch </a:t>
            </a:r>
            <a:r>
              <a:rPr lang="de-DE" sz="1300" dirty="0" err="1"/>
              <a:t>hinzurpfl</a:t>
            </a:r>
            <a:r>
              <a:rPr lang="de-DE" sz="1300" dirty="0">
                <a:latin typeface="Arial Black" panose="020B0A04020102020204" pitchFamily="34" charset="0"/>
              </a:rPr>
              <a:t> </a:t>
            </a:r>
            <a:r>
              <a:rPr lang="de-DE" sz="1300" dirty="0" err="1">
                <a:latin typeface="Arial Black" panose="020B0A04020102020204" pitchFamily="34" charset="0"/>
              </a:rPr>
              <a:t>BegSt</a:t>
            </a:r>
            <a:r>
              <a:rPr lang="de-DE" sz="1300" dirty="0">
                <a:latin typeface="Arial Black" panose="020B0A04020102020204" pitchFamily="34" charset="0"/>
              </a:rPr>
              <a:t> </a:t>
            </a:r>
            <a:r>
              <a:rPr lang="de-DE" sz="1300" dirty="0"/>
              <a:t>nach </a:t>
            </a:r>
            <a:r>
              <a:rPr lang="de-DE" sz="1300" dirty="0">
                <a:latin typeface="Arial Black" panose="020B0A04020102020204" pitchFamily="34" charset="0"/>
              </a:rPr>
              <a:t>Z 5 </a:t>
            </a:r>
            <a:r>
              <a:rPr lang="de-DE" sz="1300" dirty="0"/>
              <a:t>(8,5) </a:t>
            </a:r>
            <a:r>
              <a:rPr lang="de-DE" sz="1300" dirty="0">
                <a:sym typeface="Wingdings" panose="05000000000000000000" pitchFamily="2" charset="2"/>
              </a:rPr>
              <a:t> </a:t>
            </a:r>
            <a:r>
              <a:rPr lang="de-DE" sz="1300" dirty="0" err="1">
                <a:sym typeface="Wingdings" panose="05000000000000000000" pitchFamily="2" charset="2"/>
              </a:rPr>
              <a:t>Pfl</a:t>
            </a:r>
            <a:r>
              <a:rPr lang="de-DE" sz="1300" dirty="0">
                <a:sym typeface="Wingdings" panose="05000000000000000000" pitchFamily="2" charset="2"/>
              </a:rPr>
              <a:t> 1,41  </a:t>
            </a:r>
            <a:r>
              <a:rPr lang="de-DE" sz="1300" dirty="0" err="1">
                <a:sym typeface="Wingdings" panose="05000000000000000000" pitchFamily="2" charset="2"/>
              </a:rPr>
              <a:t>GeldPfl</a:t>
            </a:r>
            <a:r>
              <a:rPr lang="de-DE" sz="1300" dirty="0">
                <a:sym typeface="Wingdings" panose="05000000000000000000" pitchFamily="2" charset="2"/>
              </a:rPr>
              <a:t> 0,91 </a:t>
            </a:r>
            <a:r>
              <a:rPr lang="de-DE" sz="1300" dirty="0"/>
              <a:t> </a:t>
            </a:r>
            <a:endParaRPr lang="de-DE" sz="1300" dirty="0">
              <a:sym typeface="Wingdings" panose="05000000000000000000" pitchFamily="2" charset="2"/>
            </a:endParaRPr>
          </a:p>
          <a:p>
            <a:pPr marL="265113" indent="-265113" algn="just">
              <a:spcBef>
                <a:spcPts val="1200"/>
              </a:spcBef>
            </a:pPr>
            <a:r>
              <a:rPr lang="de-DE" sz="1300" dirty="0">
                <a:sym typeface="Wingdings" panose="05000000000000000000" pitchFamily="2" charset="2"/>
              </a:rPr>
              <a:t> 	</a:t>
            </a:r>
            <a:r>
              <a:rPr lang="de-DE" sz="1300" dirty="0">
                <a:latin typeface="Arial Black" panose="020B0A04020102020204" pitchFamily="34" charset="0"/>
              </a:rPr>
              <a:t>PS </a:t>
            </a:r>
            <a:r>
              <a:rPr lang="de-DE" sz="1300" dirty="0"/>
              <a:t>und </a:t>
            </a:r>
            <a:r>
              <a:rPr lang="de-DE" sz="1300" dirty="0" err="1">
                <a:latin typeface="Arial Black" panose="020B0A04020102020204" pitchFamily="34" charset="0"/>
              </a:rPr>
              <a:t>Beg</a:t>
            </a:r>
            <a:r>
              <a:rPr lang="de-DE" sz="1300" dirty="0"/>
              <a:t> haften </a:t>
            </a:r>
            <a:r>
              <a:rPr lang="de-DE" sz="1300" dirty="0">
                <a:latin typeface="Arial Black" panose="020B0A04020102020204" pitchFamily="34" charset="0"/>
              </a:rPr>
              <a:t>anteilig</a:t>
            </a:r>
            <a:r>
              <a:rPr lang="de-DE" sz="1300" dirty="0"/>
              <a:t> (hier: E und So mit </a:t>
            </a:r>
            <a:r>
              <a:rPr lang="de-DE" sz="1300" dirty="0">
                <a:latin typeface="Arial Black" panose="020B0A04020102020204" pitchFamily="34" charset="0"/>
              </a:rPr>
              <a:t>je 0,45</a:t>
            </a:r>
            <a:r>
              <a:rPr lang="de-DE" sz="1300" dirty="0"/>
              <a:t>). </a:t>
            </a:r>
          </a:p>
          <a:p>
            <a:pPr marL="265113" lvl="1" indent="-265113" algn="just">
              <a:spcBef>
                <a:spcPts val="1200"/>
              </a:spcBef>
            </a:pPr>
            <a:r>
              <a:rPr lang="de-DE" sz="1300" dirty="0">
                <a:sym typeface="Wingdings" panose="05000000000000000000" pitchFamily="2" charset="2"/>
              </a:rPr>
              <a:t>	Insofern Erfordernis der Forderungsexekution in Anspruch auf Zuwendungen (</a:t>
            </a:r>
            <a:r>
              <a:rPr lang="de-DE" sz="1300" dirty="0" err="1">
                <a:sym typeface="Wingdings" panose="05000000000000000000" pitchFamily="2" charset="2"/>
              </a:rPr>
              <a:t>aA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i="1" dirty="0">
                <a:latin typeface="Arial Black" panose="020B0A04020102020204" pitchFamily="34" charset="0"/>
                <a:sym typeface="Wingdings" panose="05000000000000000000" pitchFamily="2" charset="2"/>
              </a:rPr>
              <a:t>Umlauft</a:t>
            </a:r>
            <a:r>
              <a:rPr lang="de-DE" sz="1300" dirty="0">
                <a:sym typeface="Wingdings" panose="05000000000000000000" pitchFamily="2" charset="2"/>
              </a:rPr>
              <a:t>)</a:t>
            </a:r>
            <a:r>
              <a:rPr lang="de-DE" sz="1300" dirty="0"/>
              <a:t>:</a:t>
            </a:r>
            <a:r>
              <a:rPr lang="de-DE" sz="1300" i="1" dirty="0">
                <a:latin typeface="Arial Black" panose="020B0A04020102020204" pitchFamily="34" charset="0"/>
              </a:rPr>
              <a:t> </a:t>
            </a:r>
            <a:r>
              <a:rPr lang="de-DE" sz="1300" dirty="0"/>
              <a:t>für umfassende Haftung der PS mit Regress </a:t>
            </a:r>
            <a:r>
              <a:rPr lang="de-DE" sz="1300" dirty="0" err="1"/>
              <a:t>geg</a:t>
            </a:r>
            <a:r>
              <a:rPr lang="de-DE" sz="1300" dirty="0"/>
              <a:t> </a:t>
            </a:r>
            <a:r>
              <a:rPr lang="de-DE" sz="1300" dirty="0" err="1"/>
              <a:t>Beg</a:t>
            </a:r>
            <a:r>
              <a:rPr lang="de-DE" sz="1300" dirty="0"/>
              <a:t>)</a:t>
            </a:r>
          </a:p>
          <a:p>
            <a:pPr algn="just">
              <a:spcBef>
                <a:spcPts val="1200"/>
              </a:spcBef>
            </a:pPr>
            <a:r>
              <a:rPr lang="de-DE" sz="1300" dirty="0">
                <a:latin typeface="Arial Black" panose="020B0A04020102020204" pitchFamily="34" charset="0"/>
              </a:rPr>
              <a:t>Ratio</a:t>
            </a:r>
          </a:p>
          <a:p>
            <a:pPr marL="180975" indent="-180975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latin typeface="Arial Black" panose="020B0A04020102020204" pitchFamily="34" charset="0"/>
              </a:rPr>
              <a:t>Keine Subsidiarität </a:t>
            </a:r>
            <a:r>
              <a:rPr lang="de-DE" sz="1300" dirty="0"/>
              <a:t>der Hinzurechnung nach </a:t>
            </a:r>
            <a:r>
              <a:rPr lang="de-DE" sz="1300" dirty="0">
                <a:latin typeface="Arial Black" panose="020B0A04020102020204" pitchFamily="34" charset="0"/>
              </a:rPr>
              <a:t>Z 5 </a:t>
            </a:r>
            <a:r>
              <a:rPr lang="de-DE" sz="1300" dirty="0"/>
              <a:t>gegenüber Z 4 (</a:t>
            </a:r>
            <a:r>
              <a:rPr lang="de-DE" sz="1300" dirty="0" err="1"/>
              <a:t>vgl</a:t>
            </a:r>
            <a:r>
              <a:rPr lang="de-AT" sz="1400" dirty="0"/>
              <a:t> § 781 Abs 2 Z 4 100/ME 25. GP)</a:t>
            </a:r>
            <a:endParaRPr lang="de-DE" sz="1300" dirty="0"/>
          </a:p>
          <a:p>
            <a:pPr marL="180975" indent="-180975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latin typeface="Arial Black" panose="020B0A04020102020204" pitchFamily="34" charset="0"/>
              </a:rPr>
              <a:t>Anrechnung </a:t>
            </a:r>
            <a:r>
              <a:rPr lang="de-DE" sz="1300" dirty="0"/>
              <a:t>haftet an der </a:t>
            </a:r>
            <a:r>
              <a:rPr lang="de-DE" sz="1300" dirty="0">
                <a:latin typeface="Arial Black" panose="020B0A04020102020204" pitchFamily="34" charset="0"/>
              </a:rPr>
              <a:t>Hinzurechnung</a:t>
            </a:r>
          </a:p>
          <a:p>
            <a:pPr marL="180975" lvl="1" indent="-180975" algn="just">
              <a:spcBef>
                <a:spcPts val="1200"/>
              </a:spcBef>
            </a:pPr>
            <a:endParaRPr lang="de-DE" sz="1300" b="1" dirty="0">
              <a:sym typeface="Wingdings" panose="05000000000000000000" pitchFamily="2" charset="2"/>
            </a:endParaRPr>
          </a:p>
          <a:p>
            <a:pPr>
              <a:spcBef>
                <a:spcPts val="1200"/>
              </a:spcBef>
            </a:pPr>
            <a:endParaRPr lang="de-DE" sz="1400" b="1" dirty="0"/>
          </a:p>
          <a:p>
            <a:endParaRPr lang="de-AT" dirty="0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51B983E8-4878-F543-9818-B1AA70445002}"/>
              </a:ext>
            </a:extLst>
          </p:cNvPr>
          <p:cNvSpPr txBox="1"/>
          <p:nvPr/>
        </p:nvSpPr>
        <p:spPr>
          <a:xfrm>
            <a:off x="6201379" y="5598897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Black" panose="020B0A04020102020204" pitchFamily="34" charset="0"/>
              </a:rPr>
              <a:t>+</a:t>
            </a:r>
          </a:p>
        </p:txBody>
      </p:sp>
      <p:sp>
        <p:nvSpPr>
          <p:cNvPr id="64" name="Textfeld 63">
            <a:extLst>
              <a:ext uri="{FF2B5EF4-FFF2-40B4-BE49-F238E27FC236}">
                <a16:creationId xmlns:a16="http://schemas.microsoft.com/office/drawing/2014/main" id="{935DD012-FC60-3248-6467-6F08D3648916}"/>
              </a:ext>
            </a:extLst>
          </p:cNvPr>
          <p:cNvSpPr txBox="1"/>
          <p:nvPr/>
        </p:nvSpPr>
        <p:spPr>
          <a:xfrm>
            <a:off x="2589705" y="5550787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Black" panose="020B0A04020102020204" pitchFamily="34" charset="0"/>
              </a:rPr>
              <a:t>+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D325CAAB-0B23-8644-E77C-1660FEF80C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088" y="5091374"/>
            <a:ext cx="400960" cy="400960"/>
          </a:xfrm>
          <a:prstGeom prst="rect">
            <a:avLst/>
          </a:prstGeom>
          <a:solidFill>
            <a:schemeClr val="accent4"/>
          </a:solidFill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F63325B7-CAE4-7091-58D6-10DD9FC5BCE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2291" y="5624900"/>
            <a:ext cx="407675" cy="626223"/>
          </a:xfrm>
          <a:prstGeom prst="rect">
            <a:avLst/>
          </a:prstGeom>
        </p:spPr>
      </p:pic>
      <p:sp>
        <p:nvSpPr>
          <p:cNvPr id="19" name="Textfeld 18">
            <a:extLst>
              <a:ext uri="{FF2B5EF4-FFF2-40B4-BE49-F238E27FC236}">
                <a16:creationId xmlns:a16="http://schemas.microsoft.com/office/drawing/2014/main" id="{9F01FF20-257C-A49B-BC10-A10A6AA4A8F0}"/>
              </a:ext>
            </a:extLst>
          </p:cNvPr>
          <p:cNvSpPr txBox="1"/>
          <p:nvPr/>
        </p:nvSpPr>
        <p:spPr>
          <a:xfrm>
            <a:off x="4953645" y="5550787"/>
            <a:ext cx="302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 Black" panose="020B0A04020102020204" pitchFamily="34" charset="0"/>
              </a:rPr>
              <a:t>-</a:t>
            </a:r>
            <a:endParaRPr lang="de-AT" dirty="0">
              <a:latin typeface="Arial Black" panose="020B0A04020102020204" pitchFamily="34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D0522C71-BD3E-CF87-962E-79C92228824B}"/>
              </a:ext>
            </a:extLst>
          </p:cNvPr>
          <p:cNvSpPr txBox="1"/>
          <p:nvPr/>
        </p:nvSpPr>
        <p:spPr>
          <a:xfrm>
            <a:off x="1783923" y="3422222"/>
            <a:ext cx="784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endParaRPr lang="de-DE" sz="12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de-DE" sz="12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10 </a:t>
            </a:r>
            <a:r>
              <a:rPr lang="de-DE" sz="12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105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980C647-D512-1C1E-9ED1-5909E522907C}"/>
              </a:ext>
            </a:extLst>
          </p:cNvPr>
          <p:cNvSpPr txBox="1"/>
          <p:nvPr/>
        </p:nvSpPr>
        <p:spPr>
          <a:xfrm>
            <a:off x="5763427" y="3283466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Arial Black" panose="020B0A04020102020204" pitchFamily="34" charset="0"/>
              </a:rPr>
              <a:t>0,45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069531E0-1174-7BAD-60A7-1871114482FE}"/>
              </a:ext>
            </a:extLst>
          </p:cNvPr>
          <p:cNvSpPr txBox="1"/>
          <p:nvPr/>
        </p:nvSpPr>
        <p:spPr>
          <a:xfrm>
            <a:off x="5747182" y="3930647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Arial Black" panose="020B0A04020102020204" pitchFamily="34" charset="0"/>
              </a:rPr>
              <a:t>0,45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22812E6C-72A9-7E17-3089-4F3491873AC9}"/>
              </a:ext>
            </a:extLst>
          </p:cNvPr>
          <p:cNvCxnSpPr>
            <a:cxnSpLocks/>
          </p:cNvCxnSpPr>
          <p:nvPr/>
        </p:nvCxnSpPr>
        <p:spPr>
          <a:xfrm flipV="1">
            <a:off x="4240620" y="1776146"/>
            <a:ext cx="0" cy="1294739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33" name="Titel 1">
            <a:extLst>
              <a:ext uri="{FF2B5EF4-FFF2-40B4-BE49-F238E27FC236}">
                <a16:creationId xmlns:a16="http://schemas.microsoft.com/office/drawing/2014/main" id="{51E17CE2-C50F-60D6-93A2-9CAE8F2DEF8C}"/>
              </a:ext>
            </a:extLst>
          </p:cNvPr>
          <p:cNvSpPr txBox="1">
            <a:spLocks/>
          </p:cNvSpPr>
          <p:nvPr/>
        </p:nvSpPr>
        <p:spPr>
          <a:xfrm>
            <a:off x="294010" y="372663"/>
            <a:ext cx="11603979" cy="517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kern="10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Zuwendung an PS gem </a:t>
            </a:r>
            <a:r>
              <a:rPr lang="de-DE" sz="2400">
                <a:latin typeface="Arial Black" panose="020B0A04020102020204" pitchFamily="34" charset="0"/>
              </a:rPr>
              <a:t>§</a:t>
            </a:r>
            <a:r>
              <a:rPr lang="de-DE" sz="2400" kern="10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781 Abs 1 Z 4 + BegSt gem </a:t>
            </a:r>
            <a:r>
              <a:rPr lang="de-DE" sz="2400">
                <a:latin typeface="Arial Black" panose="020B0A04020102020204" pitchFamily="34" charset="0"/>
              </a:rPr>
              <a:t>§</a:t>
            </a:r>
            <a:r>
              <a:rPr lang="de-DE" sz="2400" kern="10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781 Abs 1 Z 5  </a:t>
            </a:r>
            <a:endParaRPr lang="de-AT" sz="24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7423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B7EA59D6-912C-C7B6-B7D6-80F0EC9BCA76}"/>
              </a:ext>
            </a:extLst>
          </p:cNvPr>
          <p:cNvSpPr/>
          <p:nvPr/>
        </p:nvSpPr>
        <p:spPr>
          <a:xfrm rot="10800000">
            <a:off x="2133716" y="5530240"/>
            <a:ext cx="132109" cy="34763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9503A8F8-7B53-70C7-C2D5-80C3BA4872B0}"/>
              </a:ext>
            </a:extLst>
          </p:cNvPr>
          <p:cNvSpPr/>
          <p:nvPr/>
        </p:nvSpPr>
        <p:spPr>
          <a:xfrm>
            <a:off x="2644651" y="3085200"/>
            <a:ext cx="1572970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11" name="Pfeil: nach rechts 10">
            <a:extLst>
              <a:ext uri="{FF2B5EF4-FFF2-40B4-BE49-F238E27FC236}">
                <a16:creationId xmlns:a16="http://schemas.microsoft.com/office/drawing/2014/main" id="{C0A21A73-6CC6-4AEF-07E5-0162D5E0D401}"/>
              </a:ext>
            </a:extLst>
          </p:cNvPr>
          <p:cNvSpPr/>
          <p:nvPr/>
        </p:nvSpPr>
        <p:spPr>
          <a:xfrm>
            <a:off x="2638177" y="2427704"/>
            <a:ext cx="1572970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F872CB21-7EEF-9BDB-D2A8-DC7056C096A2}"/>
              </a:ext>
            </a:extLst>
          </p:cNvPr>
          <p:cNvSpPr/>
          <p:nvPr/>
        </p:nvSpPr>
        <p:spPr>
          <a:xfrm rot="5400000">
            <a:off x="5591423" y="2916251"/>
            <a:ext cx="182791" cy="9876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2FB09063-3E8B-5DF5-95C5-46FCA615937A}"/>
              </a:ext>
            </a:extLst>
          </p:cNvPr>
          <p:cNvSpPr/>
          <p:nvPr/>
        </p:nvSpPr>
        <p:spPr>
          <a:xfrm rot="5400000">
            <a:off x="5566622" y="3541447"/>
            <a:ext cx="182791" cy="9876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6" name="Pfeil: nach rechts 15">
            <a:extLst>
              <a:ext uri="{FF2B5EF4-FFF2-40B4-BE49-F238E27FC236}">
                <a16:creationId xmlns:a16="http://schemas.microsoft.com/office/drawing/2014/main" id="{2BF70061-54CA-B8E4-023B-95D2CE9F8B3B}"/>
              </a:ext>
            </a:extLst>
          </p:cNvPr>
          <p:cNvSpPr/>
          <p:nvPr/>
        </p:nvSpPr>
        <p:spPr>
          <a:xfrm>
            <a:off x="2646710" y="5001309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B246EE26-5B25-4257-EA9D-18A0DFAB0347}"/>
              </a:ext>
            </a:extLst>
          </p:cNvPr>
          <p:cNvSpPr/>
          <p:nvPr/>
        </p:nvSpPr>
        <p:spPr>
          <a:xfrm>
            <a:off x="331343" y="2995901"/>
            <a:ext cx="1125815" cy="15181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938F314F-D4B5-4580-04B1-7C667EF88F71}"/>
              </a:ext>
            </a:extLst>
          </p:cNvPr>
          <p:cNvSpPr txBox="1"/>
          <p:nvPr/>
        </p:nvSpPr>
        <p:spPr>
          <a:xfrm>
            <a:off x="1560113" y="2103840"/>
            <a:ext cx="223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PS</a:t>
            </a:r>
            <a:endParaRPr lang="de-AT" sz="1100" b="1" dirty="0">
              <a:latin typeface="Arial Black" panose="020B0A04020102020204" pitchFamily="34" charset="0"/>
            </a:endParaRPr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1610913C-810F-C901-52D5-F57E946EC709}"/>
              </a:ext>
            </a:extLst>
          </p:cNvPr>
          <p:cNvCxnSpPr>
            <a:cxnSpLocks/>
          </p:cNvCxnSpPr>
          <p:nvPr/>
        </p:nvCxnSpPr>
        <p:spPr>
          <a:xfrm>
            <a:off x="1018291" y="1784612"/>
            <a:ext cx="6344043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feld 49">
            <a:extLst>
              <a:ext uri="{FF2B5EF4-FFF2-40B4-BE49-F238E27FC236}">
                <a16:creationId xmlns:a16="http://schemas.microsoft.com/office/drawing/2014/main" id="{699D15B6-631E-6C0A-853C-59B42266708A}"/>
              </a:ext>
            </a:extLst>
          </p:cNvPr>
          <p:cNvSpPr txBox="1"/>
          <p:nvPr/>
        </p:nvSpPr>
        <p:spPr>
          <a:xfrm>
            <a:off x="557916" y="1340093"/>
            <a:ext cx="259544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>
                <a:latin typeface="Arial Black" panose="020B0A04020102020204" pitchFamily="34" charset="0"/>
              </a:rPr>
              <a:t>Errichtung/</a:t>
            </a:r>
            <a:r>
              <a:rPr lang="de-DE" sz="1050" b="1" dirty="0" err="1">
                <a:latin typeface="Arial Black" panose="020B0A04020102020204" pitchFamily="34" charset="0"/>
              </a:rPr>
              <a:t>VermW</a:t>
            </a:r>
            <a:br>
              <a:rPr lang="de-DE" sz="1050" b="1" dirty="0">
                <a:latin typeface="Arial Black" panose="020B0A04020102020204" pitchFamily="34" charset="0"/>
              </a:rPr>
            </a:br>
            <a:r>
              <a:rPr lang="de-DE" sz="1050" b="1" dirty="0">
                <a:latin typeface="Arial Black" panose="020B0A04020102020204" pitchFamily="34" charset="0"/>
              </a:rPr>
              <a:t>1.1.2020</a:t>
            </a:r>
            <a:endParaRPr lang="de-AT" sz="1050" b="1" dirty="0">
              <a:latin typeface="Arial Black" panose="020B0A04020102020204" pitchFamily="34" charset="0"/>
            </a:endParaRP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19B389C-4FB8-211F-2342-88D9C5D6F9ED}"/>
              </a:ext>
            </a:extLst>
          </p:cNvPr>
          <p:cNvSpPr txBox="1"/>
          <p:nvPr/>
        </p:nvSpPr>
        <p:spPr>
          <a:xfrm>
            <a:off x="3484907" y="1340093"/>
            <a:ext cx="144492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>
                <a:latin typeface="Arial Black" panose="020B0A04020102020204" pitchFamily="34" charset="0"/>
              </a:rPr>
              <a:t>Tod des Stifters 1.1.2024</a:t>
            </a:r>
            <a:endParaRPr lang="de-AT" sz="1050" b="1" dirty="0">
              <a:latin typeface="Arial Black" panose="020B0A04020102020204" pitchFamily="34" charset="0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9271C23-E6A6-A673-981F-9F6327A27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010" y="372663"/>
            <a:ext cx="11603979" cy="517088"/>
          </a:xfrm>
        </p:spPr>
        <p:txBody>
          <a:bodyPr>
            <a:noAutofit/>
          </a:bodyPr>
          <a:lstStyle/>
          <a:p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Zuwendung an PS </a:t>
            </a:r>
            <a:r>
              <a:rPr lang="de-DE" sz="24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>
                <a:latin typeface="Arial Black" panose="020B0A04020102020204" pitchFamily="34" charset="0"/>
              </a:rPr>
              <a:t>§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781 Abs 1 Z 4 + </a:t>
            </a:r>
            <a:r>
              <a:rPr lang="de-DE" sz="24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BegSt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>
                <a:latin typeface="Arial Black" panose="020B0A04020102020204" pitchFamily="34" charset="0"/>
              </a:rPr>
              <a:t>§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781 Abs 1 Z 5  </a:t>
            </a:r>
            <a:endParaRPr lang="de-AT" sz="24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2DB46AED-3B1B-4579-BEA5-D413148FD48E}"/>
              </a:ext>
            </a:extLst>
          </p:cNvPr>
          <p:cNvCxnSpPr>
            <a:cxnSpLocks/>
          </p:cNvCxnSpPr>
          <p:nvPr/>
        </p:nvCxnSpPr>
        <p:spPr>
          <a:xfrm flipV="1">
            <a:off x="1734659" y="1785353"/>
            <a:ext cx="0" cy="660922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358C260E-4FEB-BB8A-3D85-7B5F41A762AC}"/>
              </a:ext>
            </a:extLst>
          </p:cNvPr>
          <p:cNvSpPr txBox="1"/>
          <p:nvPr/>
        </p:nvSpPr>
        <p:spPr>
          <a:xfrm>
            <a:off x="96442" y="1906177"/>
            <a:ext cx="160858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>
                <a:latin typeface="Arial Black" panose="020B0A04020102020204" pitchFamily="34" charset="0"/>
              </a:rPr>
              <a:t>S</a:t>
            </a:r>
          </a:p>
          <a:p>
            <a:pPr algn="ctr"/>
            <a:endParaRPr lang="de-DE" sz="1000" b="1" dirty="0"/>
          </a:p>
          <a:p>
            <a:pPr algn="ctr"/>
            <a:r>
              <a:rPr lang="de-DE" sz="1000" b="1" dirty="0">
                <a:latin typeface="Arial Black" panose="020B0A04020102020204" pitchFamily="34" charset="0"/>
              </a:rPr>
              <a:t>Vorbehalt eines umfassenden Änderungsrechts </a:t>
            </a:r>
            <a:endParaRPr lang="de-AT" sz="1000" b="1" dirty="0">
              <a:latin typeface="Arial Black" panose="020B0A040201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1107A0E-4F86-819E-B04F-D86CEE45044F}"/>
              </a:ext>
            </a:extLst>
          </p:cNvPr>
          <p:cNvSpPr txBox="1"/>
          <p:nvPr/>
        </p:nvSpPr>
        <p:spPr>
          <a:xfrm>
            <a:off x="2692776" y="3183297"/>
            <a:ext cx="113971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chemeClr val="bg1"/>
                </a:solidFill>
                <a:latin typeface="Arial Black" panose="020B0A04020102020204" pitchFamily="34" charset="0"/>
              </a:rPr>
              <a:t> 50%  </a:t>
            </a:r>
          </a:p>
          <a:p>
            <a:endParaRPr lang="de-AT" sz="1050" b="1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072C370-1A9B-7D22-F690-104C5A7FB9B0}"/>
              </a:ext>
            </a:extLst>
          </p:cNvPr>
          <p:cNvSpPr txBox="1"/>
          <p:nvPr/>
        </p:nvSpPr>
        <p:spPr>
          <a:xfrm>
            <a:off x="2663957" y="2645070"/>
            <a:ext cx="125204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b="1">
                <a:solidFill>
                  <a:schemeClr val="bg1"/>
                </a:solidFill>
                <a:latin typeface="Arial Black" panose="020B0A04020102020204" pitchFamily="34" charset="0"/>
              </a:rPr>
              <a:t>BegSt  50%</a:t>
            </a:r>
          </a:p>
          <a:p>
            <a:pPr algn="ctr"/>
            <a:r>
              <a:rPr lang="de-DE" sz="900" b="1">
                <a:solidFill>
                  <a:schemeClr val="bg1"/>
                </a:solidFill>
                <a:latin typeface="Arial Black" panose="020B0A04020102020204" pitchFamily="34" charset="0"/>
              </a:rPr>
              <a:t> </a:t>
            </a:r>
          </a:p>
          <a:p>
            <a:endParaRPr lang="de-AT" sz="1050" b="1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23551AD-9DD8-7879-E292-8770E0DA1879}"/>
              </a:ext>
            </a:extLst>
          </p:cNvPr>
          <p:cNvSpPr txBox="1"/>
          <p:nvPr/>
        </p:nvSpPr>
        <p:spPr>
          <a:xfrm>
            <a:off x="2756264" y="4485443"/>
            <a:ext cx="1847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050" b="1" dirty="0"/>
          </a:p>
          <a:p>
            <a:endParaRPr lang="de-AT" sz="1050" b="1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C7C5A4EF-58DB-BB97-283F-73F5FA918718}"/>
              </a:ext>
            </a:extLst>
          </p:cNvPr>
          <p:cNvSpPr txBox="1"/>
          <p:nvPr/>
        </p:nvSpPr>
        <p:spPr>
          <a:xfrm>
            <a:off x="4369758" y="5043530"/>
            <a:ext cx="108876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rgbClr val="FF0000"/>
                </a:solidFill>
                <a:latin typeface="Arial Black" panose="020B0A04020102020204" pitchFamily="34" charset="0"/>
              </a:rPr>
              <a:t> 15%</a:t>
            </a:r>
          </a:p>
          <a:p>
            <a:pPr algn="ctr"/>
            <a:r>
              <a:rPr lang="de-DE" sz="9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Bew</a:t>
            </a:r>
            <a:r>
              <a:rPr lang="de-DE" sz="900" b="1" dirty="0">
                <a:solidFill>
                  <a:srgbClr val="FF0000"/>
                </a:solidFill>
                <a:latin typeface="Arial Black" panose="020B0A04020102020204" pitchFamily="34" charset="0"/>
              </a:rPr>
              <a:t>: 1,5 </a:t>
            </a:r>
            <a:r>
              <a:rPr lang="de-DE" sz="9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Mio</a:t>
            </a:r>
            <a:endParaRPr lang="de-DE" sz="9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de-DE" sz="900" b="1" dirty="0">
                <a:solidFill>
                  <a:srgbClr val="FF0000"/>
                </a:solidFill>
                <a:latin typeface="Arial Black" panose="020B0A04020102020204" pitchFamily="34" charset="0"/>
              </a:rPr>
              <a:t>nicht </a:t>
            </a:r>
            <a:r>
              <a:rPr lang="de-DE" sz="9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hinzurpfl</a:t>
            </a:r>
            <a:endParaRPr lang="de-AT" sz="9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EE5AD983-93F6-8F5B-3115-F2945A6B869E}"/>
              </a:ext>
            </a:extLst>
          </p:cNvPr>
          <p:cNvSpPr txBox="1"/>
          <p:nvPr/>
        </p:nvSpPr>
        <p:spPr>
          <a:xfrm>
            <a:off x="6354280" y="2056798"/>
            <a:ext cx="1208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latin typeface="Arial Black" panose="020B0A04020102020204" pitchFamily="34" charset="0"/>
              </a:rPr>
              <a:t>Beg</a:t>
            </a:r>
            <a:endParaRPr lang="de-AT" sz="1200" b="1" dirty="0">
              <a:latin typeface="Arial Black" panose="020B0A04020102020204" pitchFamily="34" charset="0"/>
            </a:endParaRPr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F45072DD-1C07-5179-DD20-8C5FCF23E72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11902" y="3069090"/>
            <a:ext cx="411752" cy="632485"/>
          </a:xfrm>
          <a:prstGeom prst="rect">
            <a:avLst/>
          </a:prstGeom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E34F63B7-9099-A68E-C2EA-6F676912D85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21192" y="3727630"/>
            <a:ext cx="407675" cy="626223"/>
          </a:xfrm>
          <a:prstGeom prst="rect">
            <a:avLst/>
          </a:prstGeom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0C114B7A-2333-18F6-1477-78F0F21A2E3C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408817" y="4352734"/>
            <a:ext cx="407675" cy="626223"/>
          </a:xfrm>
          <a:prstGeom prst="rect">
            <a:avLst/>
          </a:prstGeom>
        </p:spPr>
      </p:pic>
      <p:sp>
        <p:nvSpPr>
          <p:cNvPr id="52" name="Textfeld 51">
            <a:extLst>
              <a:ext uri="{FF2B5EF4-FFF2-40B4-BE49-F238E27FC236}">
                <a16:creationId xmlns:a16="http://schemas.microsoft.com/office/drawing/2014/main" id="{3730914B-E9D3-F38B-D519-4DF9F075459F}"/>
              </a:ext>
            </a:extLst>
          </p:cNvPr>
          <p:cNvSpPr txBox="1"/>
          <p:nvPr/>
        </p:nvSpPr>
        <p:spPr>
          <a:xfrm>
            <a:off x="6562443" y="3363555"/>
            <a:ext cx="1113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E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273FC349-D7AE-E433-B304-E45B83201CB4}"/>
              </a:ext>
            </a:extLst>
          </p:cNvPr>
          <p:cNvSpPr txBox="1"/>
          <p:nvPr/>
        </p:nvSpPr>
        <p:spPr>
          <a:xfrm>
            <a:off x="6629398" y="4045491"/>
            <a:ext cx="10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So </a:t>
            </a: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C96503A7-9893-DDD2-CC9A-09E6DA9D0FA9}"/>
              </a:ext>
            </a:extLst>
          </p:cNvPr>
          <p:cNvSpPr txBox="1"/>
          <p:nvPr/>
        </p:nvSpPr>
        <p:spPr>
          <a:xfrm>
            <a:off x="6609080" y="4676929"/>
            <a:ext cx="1061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err="1">
                <a:latin typeface="Arial Black" panose="020B0A04020102020204" pitchFamily="34" charset="0"/>
              </a:rPr>
              <a:t>To</a:t>
            </a:r>
            <a:endParaRPr lang="de-DE" sz="1200" b="1" dirty="0">
              <a:latin typeface="Arial Black" panose="020B0A04020102020204" pitchFamily="34" charset="0"/>
            </a:endParaRP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49EEDA6E-18AC-FFCD-2A1F-2356EDAE5C0B}"/>
              </a:ext>
            </a:extLst>
          </p:cNvPr>
          <p:cNvSpPr txBox="1"/>
          <p:nvPr/>
        </p:nvSpPr>
        <p:spPr>
          <a:xfrm>
            <a:off x="6440323" y="5205712"/>
            <a:ext cx="15160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err="1">
                <a:latin typeface="Arial Black" panose="020B0A04020102020204" pitchFamily="34" charset="0"/>
              </a:rPr>
              <a:t>gVerein</a:t>
            </a:r>
            <a:endParaRPr lang="de-DE" sz="1200" b="1" dirty="0">
              <a:latin typeface="Arial Black" panose="020B0A04020102020204" pitchFamily="34" charset="0"/>
            </a:endParaRP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31221896-2AA3-2E47-4F2A-CB1B5C8A738B}"/>
              </a:ext>
            </a:extLst>
          </p:cNvPr>
          <p:cNvSpPr txBox="1"/>
          <p:nvPr/>
        </p:nvSpPr>
        <p:spPr>
          <a:xfrm>
            <a:off x="6285228" y="2668302"/>
            <a:ext cx="16183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S </a:t>
            </a:r>
          </a:p>
        </p:txBody>
      </p:sp>
      <p:pic>
        <p:nvPicPr>
          <p:cNvPr id="60" name="Grafik 59">
            <a:extLst>
              <a:ext uri="{FF2B5EF4-FFF2-40B4-BE49-F238E27FC236}">
                <a16:creationId xmlns:a16="http://schemas.microsoft.com/office/drawing/2014/main" id="{611D3C96-D417-28C6-AD7C-CEE3CC9AE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7556" y="2412041"/>
            <a:ext cx="403506" cy="619818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3172BF03-7989-AA6F-90D7-94D76E0C044E}"/>
              </a:ext>
            </a:extLst>
          </p:cNvPr>
          <p:cNvSpPr txBox="1"/>
          <p:nvPr/>
        </p:nvSpPr>
        <p:spPr>
          <a:xfrm>
            <a:off x="7563446" y="1092219"/>
            <a:ext cx="435676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de-DE" sz="1200" b="1" i="1" dirty="0">
                <a:latin typeface="Arial Black" panose="020B0A04020102020204" pitchFamily="34" charset="0"/>
              </a:rPr>
              <a:t>Umlauft</a:t>
            </a:r>
            <a:r>
              <a:rPr lang="de-DE" sz="1200" dirty="0"/>
              <a:t>: </a:t>
            </a:r>
            <a:r>
              <a:rPr lang="de-DE" sz="1200" b="1" dirty="0">
                <a:latin typeface="Arial Black" panose="020B0A04020102020204" pitchFamily="34" charset="0"/>
              </a:rPr>
              <a:t>Wahlrecht</a:t>
            </a:r>
            <a:r>
              <a:rPr lang="de-DE" sz="1200" dirty="0"/>
              <a:t> für</a:t>
            </a:r>
            <a:r>
              <a:rPr lang="de-DE" sz="1200" b="1" i="1" dirty="0">
                <a:latin typeface="Arial Black" panose="020B0A04020102020204" pitchFamily="34" charset="0"/>
              </a:rPr>
              <a:t> </a:t>
            </a:r>
            <a:r>
              <a:rPr lang="de-DE" sz="1200" dirty="0"/>
              <a:t>Hinzurechnung 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200" dirty="0"/>
              <a:t>Entweder</a:t>
            </a:r>
            <a:r>
              <a:rPr lang="de-DE" sz="1200" dirty="0">
                <a:latin typeface="Arial Black" panose="020B0A04020102020204" pitchFamily="34" charset="0"/>
              </a:rPr>
              <a:t> Variante I.</a:t>
            </a:r>
            <a:r>
              <a:rPr lang="de-DE" sz="1200" dirty="0"/>
              <a:t>: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  <a:r>
              <a:rPr lang="de-DE" sz="1200" dirty="0" err="1">
                <a:latin typeface="Arial Black" panose="020B0A04020102020204" pitchFamily="34" charset="0"/>
              </a:rPr>
              <a:t>VermW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  <a:r>
              <a:rPr lang="de-DE" sz="1200" dirty="0"/>
              <a:t>nach </a:t>
            </a:r>
            <a:r>
              <a:rPr lang="de-DE" sz="1200" dirty="0">
                <a:latin typeface="Arial Black" panose="020B0A04020102020204" pitchFamily="34" charset="0"/>
              </a:rPr>
              <a:t>Z 4</a:t>
            </a:r>
            <a:r>
              <a:rPr lang="de-DE" sz="1200" dirty="0"/>
              <a:t> (10) </a:t>
            </a:r>
            <a:r>
              <a:rPr lang="de-DE" sz="1200" dirty="0" err="1"/>
              <a:t>abzgl</a:t>
            </a:r>
            <a:r>
              <a:rPr lang="de-DE" sz="1200" dirty="0"/>
              <a:t> nicht </a:t>
            </a:r>
            <a:r>
              <a:rPr lang="de-DE" sz="1200" dirty="0" err="1"/>
              <a:t>hinzurpfl</a:t>
            </a:r>
            <a:r>
              <a:rPr lang="de-DE" sz="1200" dirty="0"/>
              <a:t> </a:t>
            </a:r>
            <a:r>
              <a:rPr lang="de-DE" sz="1200" dirty="0" err="1"/>
              <a:t>BegSt</a:t>
            </a:r>
            <a:r>
              <a:rPr lang="de-DE" sz="1200" dirty="0"/>
              <a:t> (1,5) = 8,5 </a:t>
            </a:r>
            <a:r>
              <a:rPr lang="de-DE" sz="1200" dirty="0">
                <a:sym typeface="Wingdings" panose="05000000000000000000" pitchFamily="2" charset="2"/>
              </a:rPr>
              <a:t> </a:t>
            </a:r>
            <a:r>
              <a:rPr lang="de-DE" sz="1200" dirty="0" err="1">
                <a:sym typeface="Wingdings" panose="05000000000000000000" pitchFamily="2" charset="2"/>
              </a:rPr>
              <a:t>Pfl</a:t>
            </a:r>
            <a:r>
              <a:rPr lang="de-DE" sz="1200" dirty="0">
                <a:sym typeface="Wingdings" panose="05000000000000000000" pitchFamily="2" charset="2"/>
              </a:rPr>
              <a:t> 1,41 </a:t>
            </a:r>
          </a:p>
          <a:p>
            <a:pPr marL="538163" indent="-273050" algn="just">
              <a:spcBef>
                <a:spcPts val="1200"/>
              </a:spcBef>
              <a:buFont typeface="Wingdings" panose="05000000000000000000" pitchFamily="2" charset="2"/>
              <a:buChar char="à"/>
            </a:pPr>
            <a:r>
              <a:rPr lang="de-DE" sz="1200" dirty="0">
                <a:sym typeface="Wingdings" panose="05000000000000000000" pitchFamily="2" charset="2"/>
              </a:rPr>
              <a:t>trotzdem Anrechnung der </a:t>
            </a:r>
            <a:r>
              <a:rPr lang="de-DE" sz="1200" dirty="0" err="1"/>
              <a:t>hinzurpfl</a:t>
            </a:r>
            <a:r>
              <a:rPr lang="de-DE" sz="1200" dirty="0"/>
              <a:t> </a:t>
            </a:r>
            <a:r>
              <a:rPr lang="de-DE" sz="1200" dirty="0" err="1">
                <a:sym typeface="Wingdings" panose="05000000000000000000" pitchFamily="2" charset="2"/>
              </a:rPr>
              <a:t>BegSt</a:t>
            </a:r>
            <a:r>
              <a:rPr lang="de-DE" sz="1200" dirty="0">
                <a:sym typeface="Wingdings" panose="05000000000000000000" pitchFamily="2" charset="2"/>
              </a:rPr>
              <a:t> ohne deren formale Hinzurechnung  </a:t>
            </a:r>
            <a:r>
              <a:rPr lang="de-DE" sz="1200" dirty="0" err="1">
                <a:sym typeface="Wingdings" panose="05000000000000000000" pitchFamily="2" charset="2"/>
              </a:rPr>
              <a:t>GeldPfl</a:t>
            </a:r>
            <a:r>
              <a:rPr lang="de-DE" sz="1200" dirty="0">
                <a:sym typeface="Wingdings" panose="05000000000000000000" pitchFamily="2" charset="2"/>
              </a:rPr>
              <a:t> 0,91 </a:t>
            </a:r>
          </a:p>
          <a:p>
            <a:pPr marL="538163" indent="-273050" algn="just">
              <a:spcBef>
                <a:spcPts val="1200"/>
              </a:spcBef>
              <a:buFont typeface="Wingdings" panose="05000000000000000000" pitchFamily="2" charset="2"/>
              <a:buChar char="à"/>
            </a:pPr>
            <a:r>
              <a:rPr lang="de-DE" sz="1200" dirty="0">
                <a:latin typeface="Arial Black" panose="020B0A04020102020204" pitchFamily="34" charset="0"/>
              </a:rPr>
              <a:t>Geschenknehmerhaftung</a:t>
            </a:r>
            <a:r>
              <a:rPr lang="de-DE" sz="1200" dirty="0"/>
              <a:t> der PS (</a:t>
            </a:r>
            <a:r>
              <a:rPr lang="de-DE" sz="1200" dirty="0">
                <a:latin typeface="Arial Black" panose="020B0A04020102020204" pitchFamily="34" charset="0"/>
              </a:rPr>
              <a:t>soweit Vermögen noch nicht an </a:t>
            </a:r>
            <a:r>
              <a:rPr lang="de-DE" sz="1200" dirty="0" err="1">
                <a:latin typeface="Arial Black" panose="020B0A04020102020204" pitchFamily="34" charset="0"/>
              </a:rPr>
              <a:t>Beg</a:t>
            </a:r>
            <a:r>
              <a:rPr lang="de-DE" sz="1200" dirty="0">
                <a:latin typeface="Arial Black" panose="020B0A04020102020204" pitchFamily="34" charset="0"/>
              </a:rPr>
              <a:t> ausgeschüttet wurde</a:t>
            </a:r>
            <a:r>
              <a:rPr lang="de-DE" sz="1200" dirty="0"/>
              <a:t>)</a:t>
            </a:r>
          </a:p>
          <a:p>
            <a:pPr marL="538163" indent="-273050" algn="just">
              <a:spcBef>
                <a:spcPts val="1200"/>
              </a:spcBef>
              <a:buFont typeface="Wingdings" panose="05000000000000000000" pitchFamily="2" charset="2"/>
              <a:buChar char="à"/>
            </a:pPr>
            <a:r>
              <a:rPr lang="de-DE" sz="1200" dirty="0">
                <a:latin typeface="Arial Black" panose="020B0A04020102020204" pitchFamily="34" charset="0"/>
              </a:rPr>
              <a:t>PS regressiert </a:t>
            </a:r>
            <a:r>
              <a:rPr lang="de-DE" sz="1200" dirty="0"/>
              <a:t>bei </a:t>
            </a:r>
            <a:r>
              <a:rPr lang="de-DE" sz="1200" dirty="0" err="1"/>
              <a:t>Beg</a:t>
            </a:r>
            <a:r>
              <a:rPr lang="de-DE" sz="1200" dirty="0"/>
              <a:t>: hier: Einbehalt von je 0,21 von </a:t>
            </a:r>
            <a:r>
              <a:rPr lang="de-DE" sz="1200" dirty="0" err="1"/>
              <a:t>Zuw</a:t>
            </a:r>
            <a:r>
              <a:rPr lang="de-DE" sz="1200" dirty="0"/>
              <a:t> </a:t>
            </a:r>
            <a:r>
              <a:rPr lang="de-DE" sz="1200" dirty="0" err="1"/>
              <a:t>iHv</a:t>
            </a:r>
            <a:r>
              <a:rPr lang="de-DE" sz="1200" dirty="0"/>
              <a:t> je 2 </a:t>
            </a:r>
            <a:r>
              <a:rPr lang="de-DE" sz="1200" dirty="0">
                <a:sym typeface="Wingdings" panose="05000000000000000000" pitchFamily="2" charset="2"/>
              </a:rPr>
              <a:t> Zahlung von je 1,78 (siehe Anlage) 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200" dirty="0"/>
              <a:t>oder </a:t>
            </a:r>
            <a:r>
              <a:rPr lang="de-DE" sz="1200" dirty="0">
                <a:latin typeface="Arial Black" panose="020B0A04020102020204" pitchFamily="34" charset="0"/>
              </a:rPr>
              <a:t>Variante II.</a:t>
            </a:r>
            <a:r>
              <a:rPr lang="de-DE" sz="1200" dirty="0"/>
              <a:t>: Hinzurechnung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  <a:r>
              <a:rPr lang="de-DE" sz="1200" dirty="0" err="1">
                <a:latin typeface="Arial Black" panose="020B0A04020102020204" pitchFamily="34" charset="0"/>
              </a:rPr>
              <a:t>VermW</a:t>
            </a:r>
            <a:r>
              <a:rPr lang="de-DE" sz="1200" dirty="0"/>
              <a:t> </a:t>
            </a:r>
            <a:r>
              <a:rPr lang="de-DE" sz="1200" dirty="0" err="1"/>
              <a:t>gem</a:t>
            </a:r>
            <a:r>
              <a:rPr lang="de-DE" sz="1200" dirty="0"/>
              <a:t> </a:t>
            </a:r>
            <a:r>
              <a:rPr lang="de-DE" sz="1200" dirty="0">
                <a:latin typeface="Arial Black" panose="020B0A04020102020204" pitchFamily="34" charset="0"/>
              </a:rPr>
              <a:t>Z 4</a:t>
            </a:r>
            <a:r>
              <a:rPr lang="de-DE" sz="1200" dirty="0"/>
              <a:t> (10) </a:t>
            </a:r>
            <a:r>
              <a:rPr lang="de-DE" sz="1200" dirty="0" err="1"/>
              <a:t>abzgl</a:t>
            </a:r>
            <a:r>
              <a:rPr lang="de-DE" sz="1200" dirty="0"/>
              <a:t> </a:t>
            </a:r>
            <a:r>
              <a:rPr lang="de-DE" sz="1200" dirty="0" err="1"/>
              <a:t>BegSt</a:t>
            </a:r>
            <a:r>
              <a:rPr lang="de-DE" sz="1200" dirty="0"/>
              <a:t> (10) = 0 und </a:t>
            </a:r>
            <a:r>
              <a:rPr lang="de-DE" sz="1200" dirty="0" err="1"/>
              <a:t>hinzurpfl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  <a:r>
              <a:rPr lang="de-DE" sz="1200" dirty="0" err="1">
                <a:latin typeface="Arial Black" panose="020B0A04020102020204" pitchFamily="34" charset="0"/>
              </a:rPr>
              <a:t>BegSt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  <a:r>
              <a:rPr lang="de-DE" sz="1200" dirty="0"/>
              <a:t>nach </a:t>
            </a:r>
            <a:r>
              <a:rPr lang="de-DE" sz="1200" dirty="0">
                <a:latin typeface="Arial Black" panose="020B0A04020102020204" pitchFamily="34" charset="0"/>
              </a:rPr>
              <a:t>Z 5 </a:t>
            </a:r>
            <a:r>
              <a:rPr lang="de-DE" sz="1200" dirty="0"/>
              <a:t>(8,5) </a:t>
            </a:r>
            <a:r>
              <a:rPr lang="de-DE" sz="1200" dirty="0">
                <a:sym typeface="Wingdings" panose="05000000000000000000" pitchFamily="2" charset="2"/>
              </a:rPr>
              <a:t> </a:t>
            </a:r>
            <a:r>
              <a:rPr lang="de-DE" sz="1200" dirty="0" err="1">
                <a:sym typeface="Wingdings" panose="05000000000000000000" pitchFamily="2" charset="2"/>
              </a:rPr>
              <a:t>Pfl</a:t>
            </a:r>
            <a:r>
              <a:rPr lang="de-DE" sz="1200" dirty="0">
                <a:sym typeface="Wingdings" panose="05000000000000000000" pitchFamily="2" charset="2"/>
              </a:rPr>
              <a:t> 1,41  </a:t>
            </a:r>
            <a:r>
              <a:rPr lang="de-DE" sz="1200" dirty="0" err="1">
                <a:sym typeface="Wingdings" panose="05000000000000000000" pitchFamily="2" charset="2"/>
              </a:rPr>
              <a:t>GeldPfl</a:t>
            </a:r>
            <a:r>
              <a:rPr lang="de-DE" sz="1200" dirty="0">
                <a:sym typeface="Wingdings" panose="05000000000000000000" pitchFamily="2" charset="2"/>
              </a:rPr>
              <a:t> 0,91 </a:t>
            </a:r>
            <a:r>
              <a:rPr lang="de-DE" sz="1200" dirty="0"/>
              <a:t> </a:t>
            </a:r>
          </a:p>
          <a:p>
            <a:pPr marL="538163" indent="-273050" algn="just">
              <a:spcBef>
                <a:spcPts val="1200"/>
              </a:spcBef>
            </a:pPr>
            <a:r>
              <a:rPr lang="de-DE" sz="1200" dirty="0">
                <a:sym typeface="Wingdings" panose="05000000000000000000" pitchFamily="2" charset="2"/>
              </a:rPr>
              <a:t>	</a:t>
            </a:r>
            <a:r>
              <a:rPr lang="de-DE" sz="1200" dirty="0">
                <a:latin typeface="Arial Black" panose="020B0A04020102020204" pitchFamily="34" charset="0"/>
              </a:rPr>
              <a:t>PS </a:t>
            </a:r>
            <a:r>
              <a:rPr lang="de-DE" sz="1200" dirty="0"/>
              <a:t>und </a:t>
            </a:r>
            <a:r>
              <a:rPr lang="de-DE" sz="1200" dirty="0" err="1">
                <a:latin typeface="Arial Black" panose="020B0A04020102020204" pitchFamily="34" charset="0"/>
              </a:rPr>
              <a:t>Beg</a:t>
            </a:r>
            <a:r>
              <a:rPr lang="de-DE" sz="1200" dirty="0"/>
              <a:t> haften </a:t>
            </a:r>
            <a:r>
              <a:rPr lang="de-DE" sz="1200" dirty="0">
                <a:latin typeface="Arial Black" panose="020B0A04020102020204" pitchFamily="34" charset="0"/>
              </a:rPr>
              <a:t>anteilig</a:t>
            </a:r>
            <a:r>
              <a:rPr lang="de-DE" sz="1200" dirty="0"/>
              <a:t> (E und So mit </a:t>
            </a:r>
            <a:r>
              <a:rPr lang="de-DE" sz="1200" dirty="0">
                <a:latin typeface="Arial Black" panose="020B0A04020102020204" pitchFamily="34" charset="0"/>
              </a:rPr>
              <a:t>je 0,45</a:t>
            </a:r>
            <a:r>
              <a:rPr lang="de-DE" sz="1200" dirty="0"/>
              <a:t>)</a:t>
            </a:r>
            <a:endParaRPr lang="de-DE" sz="1200" dirty="0">
              <a:sym typeface="Wingdings" panose="05000000000000000000" pitchFamily="2" charset="2"/>
            </a:endParaRPr>
          </a:p>
          <a:p>
            <a:pPr algn="just">
              <a:spcBef>
                <a:spcPts val="1200"/>
              </a:spcBef>
            </a:pPr>
            <a:r>
              <a:rPr lang="de-DE" sz="1200" dirty="0">
                <a:latin typeface="Arial Black" panose="020B0A04020102020204" pitchFamily="34" charset="0"/>
                <a:sym typeface="Wingdings" panose="05000000000000000000" pitchFamily="2" charset="2"/>
              </a:rPr>
              <a:t>Ratio</a:t>
            </a:r>
            <a:endParaRPr lang="de-DE" sz="1200" dirty="0">
              <a:sym typeface="Wingdings" panose="05000000000000000000" pitchFamily="2" charset="2"/>
            </a:endParaRP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200" dirty="0">
                <a:latin typeface="Arial Black" panose="020B0A04020102020204" pitchFamily="34" charset="0"/>
                <a:sym typeface="Wingdings" panose="05000000000000000000" pitchFamily="2" charset="2"/>
              </a:rPr>
              <a:t>Verfahrensökonomie  </a:t>
            </a:r>
            <a:r>
              <a:rPr lang="de-DE" sz="1200" dirty="0"/>
              <a:t>Beweislast für Hinzurechnung </a:t>
            </a:r>
            <a:r>
              <a:rPr lang="de-DE" sz="1200" dirty="0" err="1"/>
              <a:t>VermW</a:t>
            </a:r>
            <a:r>
              <a:rPr lang="de-DE" sz="1200" dirty="0"/>
              <a:t> trägt PB, für Anrechnung PS.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200" dirty="0"/>
              <a:t>Angerechnete </a:t>
            </a:r>
            <a:r>
              <a:rPr lang="de-DE" sz="1200" dirty="0" err="1"/>
              <a:t>BegSt</a:t>
            </a:r>
            <a:r>
              <a:rPr lang="de-DE" sz="1200" dirty="0"/>
              <a:t> wird aus hinzugerechneter </a:t>
            </a:r>
            <a:r>
              <a:rPr lang="de-DE" sz="1200" dirty="0" err="1"/>
              <a:t>VermW</a:t>
            </a:r>
            <a:r>
              <a:rPr lang="de-DE" sz="1200" dirty="0"/>
              <a:t> gespeist, geht darin auf.</a:t>
            </a:r>
          </a:p>
        </p:txBody>
      </p:sp>
      <p:pic>
        <p:nvPicPr>
          <p:cNvPr id="29" name="Grafik 28">
            <a:extLst>
              <a:ext uri="{FF2B5EF4-FFF2-40B4-BE49-F238E27FC236}">
                <a16:creationId xmlns:a16="http://schemas.microsoft.com/office/drawing/2014/main" id="{D325CAAB-0B23-8644-E77C-1660FEF80C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088" y="5091374"/>
            <a:ext cx="400960" cy="400960"/>
          </a:xfrm>
          <a:prstGeom prst="rect">
            <a:avLst/>
          </a:prstGeom>
          <a:solidFill>
            <a:schemeClr val="accent4"/>
          </a:solidFill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4C1A70C0-60FE-2475-0E82-BD1012672FF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0413" y="5692069"/>
            <a:ext cx="407675" cy="626223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A574FE98-B1AA-C9E8-4D3A-8420066B2D09}"/>
              </a:ext>
            </a:extLst>
          </p:cNvPr>
          <p:cNvSpPr txBox="1"/>
          <p:nvPr/>
        </p:nvSpPr>
        <p:spPr>
          <a:xfrm>
            <a:off x="3695816" y="5705904"/>
            <a:ext cx="2923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dirty="0">
                <a:latin typeface="Arial Black" panose="020B0A04020102020204" pitchFamily="34" charset="0"/>
                <a:sym typeface="Wingdings" panose="05000000000000000000" pitchFamily="2" charset="2"/>
              </a:rPr>
              <a:t> </a:t>
            </a:r>
            <a:r>
              <a:rPr lang="de-AT" sz="1200" dirty="0">
                <a:latin typeface="Arial Black" panose="020B0A04020102020204" pitchFamily="34" charset="0"/>
              </a:rPr>
              <a:t>entweder I. oder II. </a:t>
            </a:r>
            <a:r>
              <a:rPr lang="de-AT" sz="1400" dirty="0">
                <a:latin typeface="Arial Black" panose="020B0A04020102020204" pitchFamily="34" charset="0"/>
                <a:sym typeface="Wingdings" panose="05000000000000000000" pitchFamily="2" charset="2"/>
              </a:rPr>
              <a:t></a:t>
            </a:r>
            <a:endParaRPr lang="de-AT" sz="1400" dirty="0">
              <a:latin typeface="Arial Black" panose="020B0A04020102020204" pitchFamily="34" charset="0"/>
            </a:endParaRPr>
          </a:p>
        </p:txBody>
      </p:sp>
      <p:sp>
        <p:nvSpPr>
          <p:cNvPr id="33" name="Pfeil: nach rechts 32">
            <a:extLst>
              <a:ext uri="{FF2B5EF4-FFF2-40B4-BE49-F238E27FC236}">
                <a16:creationId xmlns:a16="http://schemas.microsoft.com/office/drawing/2014/main" id="{C9264747-EB68-5998-CAD9-FF51AB822F24}"/>
              </a:ext>
            </a:extLst>
          </p:cNvPr>
          <p:cNvSpPr/>
          <p:nvPr/>
        </p:nvSpPr>
        <p:spPr>
          <a:xfrm rot="10800000">
            <a:off x="1018289" y="5745640"/>
            <a:ext cx="2559797" cy="26058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64C12D82-BC3B-7A2C-85AF-D8C168375156}"/>
              </a:ext>
            </a:extLst>
          </p:cNvPr>
          <p:cNvSpPr txBox="1"/>
          <p:nvPr/>
        </p:nvSpPr>
        <p:spPr>
          <a:xfrm>
            <a:off x="1003423" y="5769560"/>
            <a:ext cx="2669329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8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Hinzur</a:t>
            </a:r>
            <a:r>
              <a:rPr lang="de-DE" sz="6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DE" sz="8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r>
              <a:rPr lang="de-DE" sz="6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DE" sz="8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abzügl</a:t>
            </a:r>
            <a:r>
              <a:rPr lang="de-DE" sz="6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de-DE" sz="800" b="1" dirty="0">
                <a:solidFill>
                  <a:srgbClr val="FF0000"/>
                </a:solidFill>
                <a:latin typeface="Arial Black" panose="020B0A04020102020204" pitchFamily="34" charset="0"/>
              </a:rPr>
              <a:t>nicht </a:t>
            </a:r>
            <a:r>
              <a:rPr lang="de-DE" sz="8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hinzurpfl</a:t>
            </a:r>
            <a:r>
              <a:rPr lang="de-DE" sz="8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de-DE" sz="8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BegSt</a:t>
            </a:r>
            <a:endParaRPr lang="de-AT" sz="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D0522C71-BD3E-CF87-962E-79C92228824B}"/>
              </a:ext>
            </a:extLst>
          </p:cNvPr>
          <p:cNvSpPr txBox="1"/>
          <p:nvPr/>
        </p:nvSpPr>
        <p:spPr>
          <a:xfrm>
            <a:off x="1755484" y="3488055"/>
            <a:ext cx="784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endParaRPr lang="de-DE" sz="12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de-DE" sz="12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10 </a:t>
            </a:r>
            <a:r>
              <a:rPr lang="de-DE" sz="12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105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631CAA09-B76F-8E71-A482-A58F9C46721C}"/>
              </a:ext>
            </a:extLst>
          </p:cNvPr>
          <p:cNvSpPr txBox="1"/>
          <p:nvPr/>
        </p:nvSpPr>
        <p:spPr>
          <a:xfrm>
            <a:off x="1028228" y="6065254"/>
            <a:ext cx="23134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6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Hinzur</a:t>
            </a:r>
            <a:r>
              <a:rPr lang="de-AT" sz="6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6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r>
              <a:rPr lang="de-AT" sz="6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6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abzügl</a:t>
            </a:r>
            <a:r>
              <a:rPr lang="de-AT" sz="6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de-AT" sz="6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BegSt</a:t>
            </a:r>
            <a:r>
              <a:rPr lang="de-AT" sz="6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de-AT" sz="6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zuzügl</a:t>
            </a:r>
            <a:r>
              <a:rPr lang="de-AT" sz="6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6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hinzurpfl</a:t>
            </a:r>
            <a:r>
              <a:rPr lang="de-AT" sz="6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6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endParaRPr lang="de-AT" sz="6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C95471A9-07C9-CFF8-7CDC-65ABB9BC2D43}"/>
              </a:ext>
            </a:extLst>
          </p:cNvPr>
          <p:cNvGrpSpPr/>
          <p:nvPr/>
        </p:nvGrpSpPr>
        <p:grpSpPr>
          <a:xfrm>
            <a:off x="1007839" y="3318684"/>
            <a:ext cx="5181030" cy="2963039"/>
            <a:chOff x="933344" y="3332850"/>
            <a:chExt cx="5181030" cy="2963039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3" name="Pfeil: nach rechts 22">
              <a:extLst>
                <a:ext uri="{FF2B5EF4-FFF2-40B4-BE49-F238E27FC236}">
                  <a16:creationId xmlns:a16="http://schemas.microsoft.com/office/drawing/2014/main" id="{374C4935-3B20-8BC2-EFDD-B8045F7DE575}"/>
                </a:ext>
              </a:extLst>
            </p:cNvPr>
            <p:cNvSpPr/>
            <p:nvPr/>
          </p:nvSpPr>
          <p:spPr>
            <a:xfrm rot="10800000">
              <a:off x="933344" y="6035305"/>
              <a:ext cx="5175175" cy="260584"/>
            </a:xfrm>
            <a:prstGeom prst="right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solidFill>
                  <a:srgbClr val="FF0000"/>
                </a:solidFill>
              </a:endParaRPr>
            </a:p>
          </p:txBody>
        </p:sp>
        <p:sp>
          <p:nvSpPr>
            <p:cNvPr id="44" name="Rechteck 43">
              <a:extLst>
                <a:ext uri="{FF2B5EF4-FFF2-40B4-BE49-F238E27FC236}">
                  <a16:creationId xmlns:a16="http://schemas.microsoft.com/office/drawing/2014/main" id="{0C958BC6-B7B0-D1F2-DE9E-74EC4C5FE7EA}"/>
                </a:ext>
              </a:extLst>
            </p:cNvPr>
            <p:cNvSpPr/>
            <p:nvPr/>
          </p:nvSpPr>
          <p:spPr>
            <a:xfrm rot="5400000">
              <a:off x="5573425" y="4227926"/>
              <a:ext cx="132202" cy="9496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B9501D94-B4AC-B5B0-3422-091BB4633472}"/>
                </a:ext>
              </a:extLst>
            </p:cNvPr>
            <p:cNvSpPr/>
            <p:nvPr/>
          </p:nvSpPr>
          <p:spPr>
            <a:xfrm>
              <a:off x="5979091" y="3332850"/>
              <a:ext cx="135207" cy="288476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</p:grpSp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DE52BC66-3346-5B19-9A81-C52ED8D5DE5F}"/>
              </a:ext>
            </a:extLst>
          </p:cNvPr>
          <p:cNvSpPr/>
          <p:nvPr/>
        </p:nvSpPr>
        <p:spPr>
          <a:xfrm>
            <a:off x="2649562" y="4366581"/>
            <a:ext cx="3177793" cy="632484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FF4298A1-3EC3-577F-0639-FB75C8CB520A}"/>
              </a:ext>
            </a:extLst>
          </p:cNvPr>
          <p:cNvSpPr/>
          <p:nvPr/>
        </p:nvSpPr>
        <p:spPr>
          <a:xfrm>
            <a:off x="4226562" y="3069489"/>
            <a:ext cx="1585516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" name="Pfeil: nach rechts 1">
            <a:extLst>
              <a:ext uri="{FF2B5EF4-FFF2-40B4-BE49-F238E27FC236}">
                <a16:creationId xmlns:a16="http://schemas.microsoft.com/office/drawing/2014/main" id="{B271BB34-5C02-BF19-75E1-F34F4CFAB284}"/>
              </a:ext>
            </a:extLst>
          </p:cNvPr>
          <p:cNvSpPr/>
          <p:nvPr/>
        </p:nvSpPr>
        <p:spPr>
          <a:xfrm>
            <a:off x="2654262" y="3714072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2FEA051-3ADF-7833-8623-C2ACC43C1459}"/>
              </a:ext>
            </a:extLst>
          </p:cNvPr>
          <p:cNvSpPr txBox="1"/>
          <p:nvPr/>
        </p:nvSpPr>
        <p:spPr>
          <a:xfrm>
            <a:off x="4419123" y="4481955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5%</a:t>
            </a:r>
          </a:p>
          <a:p>
            <a:pPr algn="ctr"/>
            <a:r>
              <a:rPr lang="de-DE" sz="9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DE" sz="9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: 0,5 </a:t>
            </a:r>
            <a:r>
              <a:rPr lang="de-DE" sz="9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8C2D564-34C6-5CE7-B6B0-2D922EFC1021}"/>
              </a:ext>
            </a:extLst>
          </p:cNvPr>
          <p:cNvSpPr txBox="1"/>
          <p:nvPr/>
        </p:nvSpPr>
        <p:spPr>
          <a:xfrm>
            <a:off x="4482673" y="3081807"/>
            <a:ext cx="9092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40% </a:t>
            </a:r>
          </a:p>
          <a:p>
            <a:pPr algn="ctr"/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AT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: 4 </a:t>
            </a:r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Zuw</a:t>
            </a:r>
            <a:r>
              <a:rPr lang="de-AT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2 </a:t>
            </a:r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173A5948-FAF9-7608-82F6-A0DC78564D7F}"/>
              </a:ext>
            </a:extLst>
          </p:cNvPr>
          <p:cNvSpPr txBox="1"/>
          <p:nvPr/>
        </p:nvSpPr>
        <p:spPr>
          <a:xfrm>
            <a:off x="4459521" y="3726585"/>
            <a:ext cx="90922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40% </a:t>
            </a:r>
          </a:p>
          <a:p>
            <a:pPr algn="ctr"/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AT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: 4 </a:t>
            </a:r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Zuw</a:t>
            </a:r>
            <a:r>
              <a:rPr lang="de-AT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2 </a:t>
            </a:r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59" name="Grafik 58">
            <a:extLst>
              <a:ext uri="{FF2B5EF4-FFF2-40B4-BE49-F238E27FC236}">
                <a16:creationId xmlns:a16="http://schemas.microsoft.com/office/drawing/2014/main" id="{8DAB21A4-ACC0-4203-D25C-E8E82D8E4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676" y="3327517"/>
            <a:ext cx="497149" cy="763661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F26B79A2-4BEB-696B-49FE-A2415A273D1B}"/>
              </a:ext>
            </a:extLst>
          </p:cNvPr>
          <p:cNvSpPr/>
          <p:nvPr/>
        </p:nvSpPr>
        <p:spPr>
          <a:xfrm>
            <a:off x="1738564" y="2438954"/>
            <a:ext cx="954424" cy="3209028"/>
          </a:xfrm>
          <a:prstGeom prst="rect">
            <a:avLst/>
          </a:prstGeom>
          <a:solidFill>
            <a:srgbClr val="83A3D7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17" name="Picture 2" descr="Greifen - Kostenlose hände und gesten-Icons">
            <a:extLst>
              <a:ext uri="{FF2B5EF4-FFF2-40B4-BE49-F238E27FC236}">
                <a16:creationId xmlns:a16="http://schemas.microsoft.com/office/drawing/2014/main" id="{2BB9354F-92F3-0606-3B92-FB31AB9D89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1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5961">
            <a:off x="935184" y="3583688"/>
            <a:ext cx="1471469" cy="147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Pfeil: Chevron 42">
            <a:extLst>
              <a:ext uri="{FF2B5EF4-FFF2-40B4-BE49-F238E27FC236}">
                <a16:creationId xmlns:a16="http://schemas.microsoft.com/office/drawing/2014/main" id="{7B5EAA6A-D56B-1A18-618D-D866E1777E97}"/>
              </a:ext>
            </a:extLst>
          </p:cNvPr>
          <p:cNvSpPr/>
          <p:nvPr/>
        </p:nvSpPr>
        <p:spPr>
          <a:xfrm>
            <a:off x="1489635" y="3595910"/>
            <a:ext cx="219075" cy="2996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5207C09-280F-0A55-04A1-CF1285D223E0}"/>
              </a:ext>
            </a:extLst>
          </p:cNvPr>
          <p:cNvSpPr txBox="1"/>
          <p:nvPr/>
        </p:nvSpPr>
        <p:spPr>
          <a:xfrm>
            <a:off x="1808404" y="3487463"/>
            <a:ext cx="784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endParaRPr lang="de-DE" sz="12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de-DE" sz="12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10 </a:t>
            </a:r>
            <a:r>
              <a:rPr lang="de-DE" sz="12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105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D8093B8D-2C83-8969-9ED6-D3FD372FCF0D}"/>
              </a:ext>
            </a:extLst>
          </p:cNvPr>
          <p:cNvSpPr txBox="1"/>
          <p:nvPr/>
        </p:nvSpPr>
        <p:spPr>
          <a:xfrm>
            <a:off x="-760587" y="6040193"/>
            <a:ext cx="662777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8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Hinzur</a:t>
            </a:r>
            <a:r>
              <a:rPr lang="de-AT" sz="8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8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r>
              <a:rPr lang="de-AT" sz="8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8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abzügl</a:t>
            </a:r>
            <a:r>
              <a:rPr lang="de-AT" sz="8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de-AT" sz="8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BegSt</a:t>
            </a:r>
            <a:r>
              <a:rPr lang="de-AT" sz="8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de-AT" sz="8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zuzügl</a:t>
            </a:r>
            <a:r>
              <a:rPr lang="de-AT" sz="8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8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hinzurpfl</a:t>
            </a:r>
            <a:r>
              <a:rPr lang="de-AT" sz="8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8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endParaRPr lang="de-AT" sz="8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6" name="Parallelogramm 35">
            <a:extLst>
              <a:ext uri="{FF2B5EF4-FFF2-40B4-BE49-F238E27FC236}">
                <a16:creationId xmlns:a16="http://schemas.microsoft.com/office/drawing/2014/main" id="{8A164750-3386-CF51-AAC0-0F4085E7C493}"/>
              </a:ext>
            </a:extLst>
          </p:cNvPr>
          <p:cNvSpPr/>
          <p:nvPr/>
        </p:nvSpPr>
        <p:spPr>
          <a:xfrm>
            <a:off x="5216121" y="3575800"/>
            <a:ext cx="402537" cy="135483"/>
          </a:xfrm>
          <a:prstGeom prst="parallelogram">
            <a:avLst>
              <a:gd name="adj" fmla="val 113371"/>
            </a:avLst>
          </a:prstGeom>
          <a:solidFill>
            <a:srgbClr val="CC000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F94DC0"/>
              </a:solidFill>
            </a:endParaRPr>
          </a:p>
        </p:txBody>
      </p:sp>
      <p:sp>
        <p:nvSpPr>
          <p:cNvPr id="57" name="Parallelogramm 56">
            <a:extLst>
              <a:ext uri="{FF2B5EF4-FFF2-40B4-BE49-F238E27FC236}">
                <a16:creationId xmlns:a16="http://schemas.microsoft.com/office/drawing/2014/main" id="{20BF484C-83AA-BBB0-A3E4-EC4103C32D06}"/>
              </a:ext>
            </a:extLst>
          </p:cNvPr>
          <p:cNvSpPr/>
          <p:nvPr/>
        </p:nvSpPr>
        <p:spPr>
          <a:xfrm>
            <a:off x="5260881" y="4200749"/>
            <a:ext cx="402537" cy="151076"/>
          </a:xfrm>
          <a:prstGeom prst="parallelogram">
            <a:avLst>
              <a:gd name="adj" fmla="val 113371"/>
            </a:avLst>
          </a:prstGeom>
          <a:solidFill>
            <a:srgbClr val="CC000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F94DC0"/>
              </a:solidFill>
            </a:endParaRPr>
          </a:p>
        </p:txBody>
      </p: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1FD8CE76-3CC0-1016-16E3-D746AFCBC5A1}"/>
              </a:ext>
            </a:extLst>
          </p:cNvPr>
          <p:cNvCxnSpPr>
            <a:cxnSpLocks/>
          </p:cNvCxnSpPr>
          <p:nvPr/>
        </p:nvCxnSpPr>
        <p:spPr>
          <a:xfrm flipV="1">
            <a:off x="4229563" y="3069090"/>
            <a:ext cx="0" cy="2586182"/>
          </a:xfrm>
          <a:prstGeom prst="line">
            <a:avLst/>
          </a:prstGeom>
          <a:ln w="19050">
            <a:solidFill>
              <a:srgbClr val="B18E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feld 64">
            <a:extLst>
              <a:ext uri="{FF2B5EF4-FFF2-40B4-BE49-F238E27FC236}">
                <a16:creationId xmlns:a16="http://schemas.microsoft.com/office/drawing/2014/main" id="{D85EC845-5671-AA1F-BED6-BE97A6CB3C59}"/>
              </a:ext>
            </a:extLst>
          </p:cNvPr>
          <p:cNvSpPr txBox="1"/>
          <p:nvPr/>
        </p:nvSpPr>
        <p:spPr>
          <a:xfrm>
            <a:off x="1955787" y="5627359"/>
            <a:ext cx="5281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latin typeface="Arial Black" panose="020B0A04020102020204" pitchFamily="34" charset="0"/>
              </a:rPr>
              <a:t>0,91</a:t>
            </a:r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A1BDDADF-9469-E3D4-1EBD-5056742596D5}"/>
              </a:ext>
            </a:extLst>
          </p:cNvPr>
          <p:cNvSpPr txBox="1"/>
          <p:nvPr/>
        </p:nvSpPr>
        <p:spPr>
          <a:xfrm>
            <a:off x="5750439" y="3283962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Arial Black" panose="020B0A04020102020204" pitchFamily="34" charset="0"/>
              </a:rPr>
              <a:t>0,45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7E5940C-5831-DF14-79C2-6533E90E2F75}"/>
              </a:ext>
            </a:extLst>
          </p:cNvPr>
          <p:cNvSpPr txBox="1"/>
          <p:nvPr/>
        </p:nvSpPr>
        <p:spPr>
          <a:xfrm>
            <a:off x="5770343" y="3913582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Arial Black" panose="020B0A04020102020204" pitchFamily="34" charset="0"/>
              </a:rPr>
              <a:t>0,45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sp>
        <p:nvSpPr>
          <p:cNvPr id="35" name="Pfeil: nach unten 34">
            <a:extLst>
              <a:ext uri="{FF2B5EF4-FFF2-40B4-BE49-F238E27FC236}">
                <a16:creationId xmlns:a16="http://schemas.microsoft.com/office/drawing/2014/main" id="{A90567CF-54CC-2F1B-8DAA-17BC78123E2B}"/>
              </a:ext>
            </a:extLst>
          </p:cNvPr>
          <p:cNvSpPr/>
          <p:nvPr/>
        </p:nvSpPr>
        <p:spPr>
          <a:xfrm rot="5400000">
            <a:off x="4020108" y="2927421"/>
            <a:ext cx="162640" cy="271568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CC000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F94DC0"/>
              </a:solidFill>
            </a:endParaRPr>
          </a:p>
        </p:txBody>
      </p:sp>
      <p:sp>
        <p:nvSpPr>
          <p:cNvPr id="27" name="Pfeil: nach unten 26">
            <a:extLst>
              <a:ext uri="{FF2B5EF4-FFF2-40B4-BE49-F238E27FC236}">
                <a16:creationId xmlns:a16="http://schemas.microsoft.com/office/drawing/2014/main" id="{2D105480-02F3-408C-8D96-1ACFFA5D44A5}"/>
              </a:ext>
            </a:extLst>
          </p:cNvPr>
          <p:cNvSpPr/>
          <p:nvPr/>
        </p:nvSpPr>
        <p:spPr>
          <a:xfrm rot="5400000">
            <a:off x="4019109" y="2288542"/>
            <a:ext cx="151233" cy="2715680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CC000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solidFill>
                <a:srgbClr val="F94DC0"/>
              </a:solidFill>
            </a:endParaRP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BEE6B7B2-9D0A-F2AE-4A9C-53B4CD9DC710}"/>
              </a:ext>
            </a:extLst>
          </p:cNvPr>
          <p:cNvSpPr txBox="1"/>
          <p:nvPr/>
        </p:nvSpPr>
        <p:spPr>
          <a:xfrm>
            <a:off x="2740795" y="3539043"/>
            <a:ext cx="28902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9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de-DE" dirty="0"/>
              <a:t>Variante I.: Regress 0,21 </a:t>
            </a:r>
            <a:r>
              <a:rPr lang="de-DE" dirty="0">
                <a:sym typeface="Wingdings" panose="05000000000000000000" pitchFamily="2" charset="2"/>
              </a:rPr>
              <a:t> Zahlung 1,78 </a:t>
            </a:r>
            <a:endParaRPr lang="de-AT" dirty="0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DE959F32-FE4C-78C6-A6B4-1622E5583EE0}"/>
              </a:ext>
            </a:extLst>
          </p:cNvPr>
          <p:cNvSpPr txBox="1"/>
          <p:nvPr/>
        </p:nvSpPr>
        <p:spPr>
          <a:xfrm>
            <a:off x="2775266" y="4177126"/>
            <a:ext cx="274786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</a:rPr>
              <a:t>Variante I.: Regress 0,21 </a:t>
            </a:r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 Zahlung 1,78</a:t>
            </a:r>
            <a:endParaRPr lang="de-AT" sz="9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BBC76023-59B9-53D3-7E5F-B6A23B8EF63A}"/>
              </a:ext>
            </a:extLst>
          </p:cNvPr>
          <p:cNvCxnSpPr>
            <a:cxnSpLocks/>
          </p:cNvCxnSpPr>
          <p:nvPr/>
        </p:nvCxnSpPr>
        <p:spPr>
          <a:xfrm flipV="1">
            <a:off x="4232669" y="1776146"/>
            <a:ext cx="0" cy="1294739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14684736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>
            <a:extLst>
              <a:ext uri="{FF2B5EF4-FFF2-40B4-BE49-F238E27FC236}">
                <a16:creationId xmlns:a16="http://schemas.microsoft.com/office/drawing/2014/main" id="{BE15B4E1-E1BD-78D6-A1BF-BF9E480AD35F}"/>
              </a:ext>
            </a:extLst>
          </p:cNvPr>
          <p:cNvSpPr/>
          <p:nvPr/>
        </p:nvSpPr>
        <p:spPr>
          <a:xfrm rot="5400000">
            <a:off x="5737627" y="3991004"/>
            <a:ext cx="182791" cy="9876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E83D14A7-8BCD-CF7F-54B4-A74A4B08DA1D}"/>
              </a:ext>
            </a:extLst>
          </p:cNvPr>
          <p:cNvSpPr/>
          <p:nvPr/>
        </p:nvSpPr>
        <p:spPr>
          <a:xfrm rot="5400000">
            <a:off x="5574094" y="3369037"/>
            <a:ext cx="182791" cy="9876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327A6972-92AC-2E80-3512-34D60802F92D}"/>
              </a:ext>
            </a:extLst>
          </p:cNvPr>
          <p:cNvSpPr/>
          <p:nvPr/>
        </p:nvSpPr>
        <p:spPr>
          <a:xfrm rot="5400000">
            <a:off x="5612754" y="2725788"/>
            <a:ext cx="182791" cy="9876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3F40FA76-C197-2701-E274-98B60FF5DE98}"/>
              </a:ext>
            </a:extLst>
          </p:cNvPr>
          <p:cNvSpPr/>
          <p:nvPr/>
        </p:nvSpPr>
        <p:spPr>
          <a:xfrm flipH="1">
            <a:off x="1294137" y="5669508"/>
            <a:ext cx="5054801" cy="411137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0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Hinzur</a:t>
            </a:r>
            <a:r>
              <a:rPr lang="de-AT" sz="1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10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hinzurpfl</a:t>
            </a:r>
            <a:r>
              <a:rPr lang="de-AT" sz="1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AT" sz="10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endParaRPr lang="de-AT" sz="10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9271C23-E6A6-A673-981F-9F6327A27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36" y="354014"/>
            <a:ext cx="10735282" cy="515555"/>
          </a:xfrm>
        </p:spPr>
        <p:txBody>
          <a:bodyPr>
            <a:noAutofit/>
          </a:bodyPr>
          <a:lstStyle/>
          <a:p>
            <a:r>
              <a:rPr lang="de-DE" sz="24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BegSt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>
                <a:latin typeface="Arial Black" panose="020B0A04020102020204" pitchFamily="34" charset="0"/>
              </a:rPr>
              <a:t>§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781 Abs 1 Z 5  </a:t>
            </a:r>
            <a:endParaRPr lang="de-AT" sz="24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0B67C97-9466-C565-F37F-75566A11A704}"/>
              </a:ext>
            </a:extLst>
          </p:cNvPr>
          <p:cNvSpPr txBox="1"/>
          <p:nvPr/>
        </p:nvSpPr>
        <p:spPr>
          <a:xfrm>
            <a:off x="-7417" y="2082071"/>
            <a:ext cx="1682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 Black" panose="020B0A04020102020204" pitchFamily="34" charset="0"/>
              </a:rPr>
              <a:t>S</a:t>
            </a:r>
          </a:p>
          <a:p>
            <a:pPr algn="ctr"/>
            <a:endParaRPr lang="de-DE" sz="1000" b="1" dirty="0">
              <a:latin typeface="Arial Black" panose="020B0A04020102020204" pitchFamily="34" charset="0"/>
            </a:endParaRPr>
          </a:p>
          <a:p>
            <a:pPr algn="ctr"/>
            <a:r>
              <a:rPr lang="de-DE" sz="1000" dirty="0">
                <a:latin typeface="Arial Black" panose="020B0A04020102020204" pitchFamily="34" charset="0"/>
              </a:rPr>
              <a:t>Vermögensopfer</a:t>
            </a:r>
          </a:p>
          <a:p>
            <a:pPr algn="ctr"/>
            <a:r>
              <a:rPr lang="de-DE" sz="1000" dirty="0">
                <a:latin typeface="Arial Black" panose="020B0A04020102020204" pitchFamily="34" charset="0"/>
              </a:rPr>
              <a:t>erbracht</a:t>
            </a:r>
            <a:endParaRPr lang="de-AT" sz="1000" dirty="0">
              <a:latin typeface="Arial Black" panose="020B0A0402010202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E433F7F-614B-DF86-F34A-AA77FB551EA3}"/>
              </a:ext>
            </a:extLst>
          </p:cNvPr>
          <p:cNvSpPr txBox="1"/>
          <p:nvPr/>
        </p:nvSpPr>
        <p:spPr>
          <a:xfrm>
            <a:off x="1546776" y="1949452"/>
            <a:ext cx="1208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PS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227F140-7500-6A50-38A7-E311FD388D95}"/>
              </a:ext>
            </a:extLst>
          </p:cNvPr>
          <p:cNvSpPr txBox="1"/>
          <p:nvPr/>
        </p:nvSpPr>
        <p:spPr>
          <a:xfrm>
            <a:off x="1812429" y="3326655"/>
            <a:ext cx="784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endParaRPr lang="de-DE" sz="12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de-DE" sz="12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10 </a:t>
            </a:r>
            <a:r>
              <a:rPr lang="de-DE" sz="12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105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Pfeil: Chevron 24">
            <a:extLst>
              <a:ext uri="{FF2B5EF4-FFF2-40B4-BE49-F238E27FC236}">
                <a16:creationId xmlns:a16="http://schemas.microsoft.com/office/drawing/2014/main" id="{32811E44-C73B-783F-5126-3ABF5B93D2DB}"/>
              </a:ext>
            </a:extLst>
          </p:cNvPr>
          <p:cNvSpPr/>
          <p:nvPr/>
        </p:nvSpPr>
        <p:spPr>
          <a:xfrm>
            <a:off x="1465233" y="3465462"/>
            <a:ext cx="219075" cy="2996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308A017C-5437-BC53-5D34-FB8F671F68A0}"/>
              </a:ext>
            </a:extLst>
          </p:cNvPr>
          <p:cNvCxnSpPr/>
          <p:nvPr/>
        </p:nvCxnSpPr>
        <p:spPr>
          <a:xfrm>
            <a:off x="1065425" y="1598995"/>
            <a:ext cx="587692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053BB9D2-C052-442D-F90D-3390F32971FF}"/>
              </a:ext>
            </a:extLst>
          </p:cNvPr>
          <p:cNvSpPr txBox="1"/>
          <p:nvPr/>
        </p:nvSpPr>
        <p:spPr>
          <a:xfrm>
            <a:off x="1275526" y="1124509"/>
            <a:ext cx="10692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>
                <a:latin typeface="Arial Black" panose="020B0A04020102020204" pitchFamily="34" charset="0"/>
              </a:rPr>
              <a:t>Errichtung</a:t>
            </a:r>
            <a:br>
              <a:rPr lang="de-DE" sz="1050" dirty="0">
                <a:latin typeface="Arial Black" panose="020B0A04020102020204" pitchFamily="34" charset="0"/>
              </a:rPr>
            </a:br>
            <a:r>
              <a:rPr lang="de-DE" sz="1050" dirty="0">
                <a:latin typeface="Arial Black" panose="020B0A04020102020204" pitchFamily="34" charset="0"/>
              </a:rPr>
              <a:t>1.1.2020</a:t>
            </a:r>
            <a:endParaRPr lang="de-AT" sz="1050" dirty="0">
              <a:latin typeface="Arial Black" panose="020B0A04020102020204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03E024B3-7DC7-5F62-38DC-25AE70A326F6}"/>
              </a:ext>
            </a:extLst>
          </p:cNvPr>
          <p:cNvSpPr txBox="1"/>
          <p:nvPr/>
        </p:nvSpPr>
        <p:spPr>
          <a:xfrm>
            <a:off x="3660597" y="1154476"/>
            <a:ext cx="14302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>
                <a:latin typeface="Arial Black" panose="020B0A04020102020204" pitchFamily="34" charset="0"/>
              </a:rPr>
              <a:t>Tod des Stifters 1.1.2024</a:t>
            </a:r>
            <a:endParaRPr lang="de-AT" sz="1050" dirty="0">
              <a:latin typeface="Arial Black" panose="020B0A04020102020204" pitchFamily="34" charset="0"/>
            </a:endParaRPr>
          </a:p>
        </p:txBody>
      </p: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BB441917-6929-008E-2611-78C7E7F5AB1A}"/>
              </a:ext>
            </a:extLst>
          </p:cNvPr>
          <p:cNvCxnSpPr>
            <a:cxnSpLocks/>
          </p:cNvCxnSpPr>
          <p:nvPr/>
        </p:nvCxnSpPr>
        <p:spPr>
          <a:xfrm flipV="1">
            <a:off x="1765670" y="1608723"/>
            <a:ext cx="0" cy="663896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57" name="Textfeld 56">
            <a:extLst>
              <a:ext uri="{FF2B5EF4-FFF2-40B4-BE49-F238E27FC236}">
                <a16:creationId xmlns:a16="http://schemas.microsoft.com/office/drawing/2014/main" id="{E2C8BEAD-5DF4-1174-0E0D-FB124815EE4B}"/>
              </a:ext>
            </a:extLst>
          </p:cNvPr>
          <p:cNvSpPr txBox="1"/>
          <p:nvPr/>
        </p:nvSpPr>
        <p:spPr>
          <a:xfrm>
            <a:off x="2803398" y="4299826"/>
            <a:ext cx="1847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050" b="1" dirty="0"/>
          </a:p>
          <a:p>
            <a:endParaRPr lang="de-AT" sz="1050" b="1" dirty="0"/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7FD2B7-B286-8449-ED3B-D81AD1081BA6}"/>
              </a:ext>
            </a:extLst>
          </p:cNvPr>
          <p:cNvSpPr txBox="1"/>
          <p:nvPr/>
        </p:nvSpPr>
        <p:spPr>
          <a:xfrm>
            <a:off x="4530676" y="3041021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</a:rPr>
              <a:t> 40%</a:t>
            </a: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de-DE" sz="9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de-DE" sz="900" dirty="0" err="1">
                <a:solidFill>
                  <a:schemeClr val="bg1"/>
                </a:solidFill>
                <a:latin typeface="Arial Black" panose="020B0A04020102020204" pitchFamily="34" charset="0"/>
              </a:rPr>
              <a:t>Bew</a:t>
            </a:r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</a:rPr>
              <a:t>: 4 </a:t>
            </a:r>
            <a:r>
              <a:rPr lang="de-DE" sz="900" dirty="0" err="1">
                <a:solidFill>
                  <a:schemeClr val="bg1"/>
                </a:solidFill>
                <a:latin typeface="Arial Black" panose="020B0A04020102020204" pitchFamily="34" charset="0"/>
              </a:rPr>
              <a:t>Mio</a:t>
            </a:r>
            <a:endParaRPr lang="de-AT" sz="9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5278DC47-DCBD-5E74-8FB5-D0CEC4F9E8FF}"/>
              </a:ext>
            </a:extLst>
          </p:cNvPr>
          <p:cNvSpPr txBox="1"/>
          <p:nvPr/>
        </p:nvSpPr>
        <p:spPr>
          <a:xfrm>
            <a:off x="2530269" y="2528632"/>
            <a:ext cx="175708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</a:rPr>
              <a:t> 50%  </a:t>
            </a:r>
          </a:p>
          <a:p>
            <a:endParaRPr lang="de-AT" sz="1050" b="1" dirty="0"/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94B8364A-A2DC-C781-A8F5-DD1730DD998E}"/>
              </a:ext>
            </a:extLst>
          </p:cNvPr>
          <p:cNvSpPr txBox="1"/>
          <p:nvPr/>
        </p:nvSpPr>
        <p:spPr>
          <a:xfrm>
            <a:off x="2662130" y="3060605"/>
            <a:ext cx="1547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BegSt</a:t>
            </a: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50%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56383125-FE79-DA6C-42E7-013D3CC5AB47}"/>
              </a:ext>
            </a:extLst>
          </p:cNvPr>
          <p:cNvSpPr txBox="1"/>
          <p:nvPr/>
        </p:nvSpPr>
        <p:spPr>
          <a:xfrm>
            <a:off x="2811597" y="6304657"/>
            <a:ext cx="19120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50" dirty="0"/>
          </a:p>
          <a:p>
            <a:endParaRPr lang="de-AT" sz="1050" b="1" dirty="0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38FE74E0-41B4-D373-BD17-7A048DADD3AE}"/>
              </a:ext>
            </a:extLst>
          </p:cNvPr>
          <p:cNvSpPr txBox="1"/>
          <p:nvPr/>
        </p:nvSpPr>
        <p:spPr>
          <a:xfrm>
            <a:off x="6410155" y="1810952"/>
            <a:ext cx="518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>
                <a:latin typeface="Arial Black" panose="020B0A04020102020204" pitchFamily="34" charset="0"/>
              </a:rPr>
              <a:t>Beg</a:t>
            </a:r>
            <a:endParaRPr lang="de-AT" sz="1200" dirty="0">
              <a:latin typeface="Arial Black" panose="020B0A04020102020204" pitchFamily="34" charset="0"/>
            </a:endParaRPr>
          </a:p>
        </p:txBody>
      </p:sp>
      <p:pic>
        <p:nvPicPr>
          <p:cNvPr id="74" name="Grafik 73">
            <a:extLst>
              <a:ext uri="{FF2B5EF4-FFF2-40B4-BE49-F238E27FC236}">
                <a16:creationId xmlns:a16="http://schemas.microsoft.com/office/drawing/2014/main" id="{798E6D24-F8A3-29F5-3673-61978076654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01219" y="2929028"/>
            <a:ext cx="411752" cy="632485"/>
          </a:xfrm>
          <a:prstGeom prst="rect">
            <a:avLst/>
          </a:prstGeom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16F3B860-3E64-C1BF-849C-4A6F367BA08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20956" y="3616197"/>
            <a:ext cx="407675" cy="626223"/>
          </a:xfrm>
          <a:prstGeom prst="rect">
            <a:avLst/>
          </a:prstGeom>
        </p:spPr>
      </p:pic>
      <p:pic>
        <p:nvPicPr>
          <p:cNvPr id="76" name="Grafik 75">
            <a:extLst>
              <a:ext uri="{FF2B5EF4-FFF2-40B4-BE49-F238E27FC236}">
                <a16:creationId xmlns:a16="http://schemas.microsoft.com/office/drawing/2014/main" id="{FC2E3331-C25F-40D7-93C1-8E0CC4087E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42557" y="4294039"/>
            <a:ext cx="407675" cy="626223"/>
          </a:xfrm>
          <a:prstGeom prst="rect">
            <a:avLst/>
          </a:prstGeom>
        </p:spPr>
      </p:pic>
      <p:sp>
        <p:nvSpPr>
          <p:cNvPr id="78" name="Textfeld 77">
            <a:extLst>
              <a:ext uri="{FF2B5EF4-FFF2-40B4-BE49-F238E27FC236}">
                <a16:creationId xmlns:a16="http://schemas.microsoft.com/office/drawing/2014/main" id="{E36F692A-AC0F-BD8D-596D-8BDBA019EA07}"/>
              </a:ext>
            </a:extLst>
          </p:cNvPr>
          <p:cNvSpPr txBox="1"/>
          <p:nvPr/>
        </p:nvSpPr>
        <p:spPr>
          <a:xfrm>
            <a:off x="6604442" y="3142623"/>
            <a:ext cx="1064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E 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3B95B362-C4EE-D7E1-DEA4-6F16707BF1A8}"/>
              </a:ext>
            </a:extLst>
          </p:cNvPr>
          <p:cNvSpPr txBox="1"/>
          <p:nvPr/>
        </p:nvSpPr>
        <p:spPr>
          <a:xfrm>
            <a:off x="6636037" y="3801354"/>
            <a:ext cx="10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So 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57E62F60-5769-72B6-2904-819F79EE61D2}"/>
              </a:ext>
            </a:extLst>
          </p:cNvPr>
          <p:cNvSpPr txBox="1"/>
          <p:nvPr/>
        </p:nvSpPr>
        <p:spPr>
          <a:xfrm>
            <a:off x="6670964" y="4450121"/>
            <a:ext cx="1061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>
                <a:latin typeface="Arial Black" panose="020B0A04020102020204" pitchFamily="34" charset="0"/>
              </a:rPr>
              <a:t>To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646CE4AC-50D4-1032-D2B6-DF1935E0E732}"/>
              </a:ext>
            </a:extLst>
          </p:cNvPr>
          <p:cNvSpPr txBox="1"/>
          <p:nvPr/>
        </p:nvSpPr>
        <p:spPr>
          <a:xfrm>
            <a:off x="6520956" y="5050375"/>
            <a:ext cx="1602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>
                <a:latin typeface="Arial Black" panose="020B0A04020102020204" pitchFamily="34" charset="0"/>
              </a:rPr>
              <a:t>gVerein</a:t>
            </a:r>
            <a:endParaRPr lang="de-DE" sz="1200" dirty="0">
              <a:latin typeface="Arial Black" panose="020B0A04020102020204" pitchFamily="34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FBE8BB5F-087A-C73D-2E85-CC302FA39B1B}"/>
              </a:ext>
            </a:extLst>
          </p:cNvPr>
          <p:cNvSpPr txBox="1"/>
          <p:nvPr/>
        </p:nvSpPr>
        <p:spPr>
          <a:xfrm>
            <a:off x="6617696" y="2416720"/>
            <a:ext cx="1010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S</a:t>
            </a:r>
          </a:p>
        </p:txBody>
      </p:sp>
      <p:pic>
        <p:nvPicPr>
          <p:cNvPr id="84" name="Grafik 83">
            <a:extLst>
              <a:ext uri="{FF2B5EF4-FFF2-40B4-BE49-F238E27FC236}">
                <a16:creationId xmlns:a16="http://schemas.microsoft.com/office/drawing/2014/main" id="{4BC8813A-A288-7395-5ABD-D30D2C127B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0184" y="2167703"/>
            <a:ext cx="522166" cy="619818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D779B76E-0064-0D42-A45B-472EF30EFFFA}"/>
              </a:ext>
            </a:extLst>
          </p:cNvPr>
          <p:cNvSpPr txBox="1"/>
          <p:nvPr/>
        </p:nvSpPr>
        <p:spPr>
          <a:xfrm>
            <a:off x="8307421" y="1569974"/>
            <a:ext cx="184731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AT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3663C5E-EC5F-9F56-3330-39D82D622901}"/>
              </a:ext>
            </a:extLst>
          </p:cNvPr>
          <p:cNvSpPr txBox="1"/>
          <p:nvPr/>
        </p:nvSpPr>
        <p:spPr>
          <a:xfrm>
            <a:off x="7872919" y="11544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AT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2EF5F46-8F15-DAAD-7BB8-75A472970EBB}"/>
              </a:ext>
            </a:extLst>
          </p:cNvPr>
          <p:cNvSpPr txBox="1"/>
          <p:nvPr/>
        </p:nvSpPr>
        <p:spPr>
          <a:xfrm>
            <a:off x="7507671" y="1046511"/>
            <a:ext cx="4163065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de-DE" dirty="0"/>
              <a:t>Vermögensopfer für </a:t>
            </a:r>
            <a:r>
              <a:rPr lang="de-DE" dirty="0" err="1"/>
              <a:t>VermW</a:t>
            </a:r>
            <a:r>
              <a:rPr lang="de-DE" dirty="0"/>
              <a:t> erbracht </a:t>
            </a:r>
          </a:p>
          <a:p>
            <a:pPr algn="just">
              <a:spcBef>
                <a:spcPts val="1200"/>
              </a:spcBef>
            </a:pPr>
            <a:r>
              <a:rPr lang="de-DE" i="1" dirty="0" err="1">
                <a:latin typeface="Arial Black" panose="020B0A04020102020204" pitchFamily="34" charset="0"/>
              </a:rPr>
              <a:t>Zöchling</a:t>
            </a:r>
            <a:r>
              <a:rPr lang="de-DE" i="1" dirty="0">
                <a:latin typeface="Arial Black" panose="020B0A04020102020204" pitchFamily="34" charset="0"/>
              </a:rPr>
              <a:t>-Jud</a:t>
            </a:r>
            <a:r>
              <a:rPr lang="de-DE" dirty="0"/>
              <a:t>: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dirty="0">
                <a:latin typeface="Arial Black" panose="020B0A04020102020204" pitchFamily="34" charset="0"/>
              </a:rPr>
              <a:t>Hinzurechnung</a:t>
            </a:r>
            <a:r>
              <a:rPr lang="de-DE" dirty="0"/>
              <a:t> </a:t>
            </a:r>
            <a:r>
              <a:rPr lang="de-DE" dirty="0" err="1"/>
              <a:t>hinzurpfl</a:t>
            </a:r>
            <a:r>
              <a:rPr lang="de-DE" dirty="0"/>
              <a:t> </a:t>
            </a:r>
            <a:r>
              <a:rPr lang="de-DE" dirty="0" err="1">
                <a:latin typeface="Arial Black" panose="020B0A04020102020204" pitchFamily="34" charset="0"/>
              </a:rPr>
              <a:t>BegSt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 err="1"/>
              <a:t>gem</a:t>
            </a:r>
            <a:r>
              <a:rPr lang="de-DE" dirty="0">
                <a:latin typeface="Arial Black" panose="020B0A04020102020204" pitchFamily="34" charset="0"/>
              </a:rPr>
              <a:t> Z 5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dirty="0"/>
              <a:t>Nur </a:t>
            </a:r>
            <a:r>
              <a:rPr lang="de-DE" dirty="0" err="1">
                <a:latin typeface="Arial Black" panose="020B0A04020102020204" pitchFamily="34" charset="0"/>
              </a:rPr>
              <a:t>Beg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/>
              <a:t>sind</a:t>
            </a:r>
            <a:r>
              <a:rPr lang="de-DE" dirty="0">
                <a:latin typeface="Arial Black" panose="020B0A04020102020204" pitchFamily="34" charset="0"/>
              </a:rPr>
              <a:t> </a:t>
            </a:r>
            <a:r>
              <a:rPr lang="de-DE" dirty="0"/>
              <a:t>für</a:t>
            </a:r>
            <a:r>
              <a:rPr lang="de-DE" b="1" dirty="0">
                <a:latin typeface="Arial Black" panose="020B0A04020102020204" pitchFamily="34" charset="0"/>
              </a:rPr>
              <a:t> </a:t>
            </a:r>
            <a:r>
              <a:rPr lang="de-DE" dirty="0"/>
              <a:t>Anspruch des PB auf </a:t>
            </a:r>
            <a:r>
              <a:rPr lang="de-DE" dirty="0" err="1"/>
              <a:t>GeldPfl</a:t>
            </a:r>
            <a:r>
              <a:rPr lang="de-DE" dirty="0"/>
              <a:t> </a:t>
            </a:r>
            <a:r>
              <a:rPr lang="de-DE" dirty="0" err="1"/>
              <a:t>gem</a:t>
            </a:r>
            <a:r>
              <a:rPr lang="de-DE" dirty="0"/>
              <a:t> </a:t>
            </a:r>
            <a:r>
              <a:rPr lang="de-DE" dirty="0">
                <a:latin typeface="Arial Black" panose="020B0A04020102020204" pitchFamily="34" charset="0"/>
              </a:rPr>
              <a:t>§ 789 </a:t>
            </a:r>
            <a:r>
              <a:rPr lang="de-DE" dirty="0">
                <a:latin typeface="Arial Black" panose="020B0A04020102020204" pitchFamily="34" charset="0"/>
                <a:sym typeface="Wingdings" panose="05000000000000000000" pitchFamily="2" charset="2"/>
              </a:rPr>
              <a:t>passiv legitimiert</a:t>
            </a:r>
            <a:r>
              <a:rPr lang="de-DE" dirty="0">
                <a:sym typeface="Wingdings" panose="05000000000000000000" pitchFamily="2" charset="2"/>
              </a:rPr>
              <a:t>.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PB muss auf E und So (je 0,45) greifen und Ansprüche auf Zuwendungen mit Forderungs-exekution pfänden.</a:t>
            </a:r>
            <a:endParaRPr lang="de-DE" b="1" dirty="0"/>
          </a:p>
          <a:p>
            <a:pPr marL="180975" indent="-180975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de-DE" sz="1500" b="1" dirty="0">
              <a:sym typeface="Wingdings" panose="05000000000000000000" pitchFamily="2" charset="2"/>
            </a:endParaRPr>
          </a:p>
          <a:p>
            <a:endParaRPr lang="de-AT" dirty="0"/>
          </a:p>
        </p:txBody>
      </p:sp>
      <p:sp>
        <p:nvSpPr>
          <p:cNvPr id="29" name="Pfeil: nach rechts 28">
            <a:extLst>
              <a:ext uri="{FF2B5EF4-FFF2-40B4-BE49-F238E27FC236}">
                <a16:creationId xmlns:a16="http://schemas.microsoft.com/office/drawing/2014/main" id="{426F5B33-BAE0-4228-3F17-77DB43904AF8}"/>
              </a:ext>
            </a:extLst>
          </p:cNvPr>
          <p:cNvSpPr/>
          <p:nvPr/>
        </p:nvSpPr>
        <p:spPr>
          <a:xfrm>
            <a:off x="2708169" y="3530679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		</a:t>
            </a:r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40%</a:t>
            </a:r>
          </a:p>
          <a:p>
            <a:pPr algn="ctr"/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		</a:t>
            </a:r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: 4 </a:t>
            </a:r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dirty="0"/>
          </a:p>
        </p:txBody>
      </p:sp>
      <p:sp>
        <p:nvSpPr>
          <p:cNvPr id="30" name="Pfeil: nach rechts 29">
            <a:extLst>
              <a:ext uri="{FF2B5EF4-FFF2-40B4-BE49-F238E27FC236}">
                <a16:creationId xmlns:a16="http://schemas.microsoft.com/office/drawing/2014/main" id="{587392F5-2321-CDAE-23C8-3BC3BAC73043}"/>
              </a:ext>
            </a:extLst>
          </p:cNvPr>
          <p:cNvSpPr/>
          <p:nvPr/>
        </p:nvSpPr>
        <p:spPr>
          <a:xfrm>
            <a:off x="2708169" y="4174942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	                   </a:t>
            </a:r>
            <a:r>
              <a:rPr lang="de-DE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5%</a:t>
            </a:r>
          </a:p>
          <a:p>
            <a:pPr algn="ctr"/>
            <a:r>
              <a:rPr lang="de-DE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		</a:t>
            </a:r>
            <a:r>
              <a:rPr lang="de-DE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DE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: 0,5 </a:t>
            </a:r>
            <a:r>
              <a:rPr lang="de-DE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32" name="Pfeil: nach rechts 31">
            <a:extLst>
              <a:ext uri="{FF2B5EF4-FFF2-40B4-BE49-F238E27FC236}">
                <a16:creationId xmlns:a16="http://schemas.microsoft.com/office/drawing/2014/main" id="{32AC7DF3-D425-B834-4DEE-F0BEFD27AACC}"/>
              </a:ext>
            </a:extLst>
          </p:cNvPr>
          <p:cNvSpPr/>
          <p:nvPr/>
        </p:nvSpPr>
        <p:spPr>
          <a:xfrm>
            <a:off x="2713399" y="4815053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		15%</a:t>
            </a:r>
          </a:p>
          <a:p>
            <a:pPr algn="ctr"/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	                  </a:t>
            </a:r>
            <a:r>
              <a:rPr lang="de-DE" sz="900" dirty="0" err="1">
                <a:solidFill>
                  <a:srgbClr val="FF0000"/>
                </a:solidFill>
                <a:latin typeface="Arial Black" panose="020B0A04020102020204" pitchFamily="34" charset="0"/>
              </a:rPr>
              <a:t>Bew</a:t>
            </a:r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: 1,5 </a:t>
            </a:r>
            <a:r>
              <a:rPr lang="de-DE" sz="900" dirty="0" err="1">
                <a:solidFill>
                  <a:srgbClr val="FF0000"/>
                </a:solidFill>
                <a:latin typeface="Arial Black" panose="020B0A04020102020204" pitchFamily="34" charset="0"/>
              </a:rPr>
              <a:t>Mio</a:t>
            </a:r>
            <a:endParaRPr lang="de-DE" sz="9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	                     nicht </a:t>
            </a:r>
            <a:r>
              <a:rPr lang="de-DE" sz="900" dirty="0" err="1">
                <a:solidFill>
                  <a:srgbClr val="FF0000"/>
                </a:solidFill>
                <a:latin typeface="Arial Black" panose="020B0A04020102020204" pitchFamily="34" charset="0"/>
              </a:rPr>
              <a:t>hinzurpfl</a:t>
            </a:r>
            <a:r>
              <a:rPr lang="de-DE" sz="900" dirty="0">
                <a:solidFill>
                  <a:schemeClr val="accent4"/>
                </a:solidFill>
                <a:latin typeface="Arial Black" panose="020B0A04020102020204" pitchFamily="34" charset="0"/>
              </a:rPr>
              <a:t> </a:t>
            </a:r>
            <a:endParaRPr lang="de-AT" sz="900" dirty="0">
              <a:solidFill>
                <a:schemeClr val="accent4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453ACCC-F975-1CA8-A9E9-F83BA8DBE5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6615" y="5050375"/>
            <a:ext cx="400960" cy="400960"/>
          </a:xfrm>
          <a:prstGeom prst="rect">
            <a:avLst/>
          </a:prstGeom>
          <a:solidFill>
            <a:schemeClr val="accent4"/>
          </a:solidFill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B2498647-0E86-55AB-E967-E0DC78BB36E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66437" y="5259005"/>
            <a:ext cx="628686" cy="821640"/>
          </a:xfrm>
          <a:prstGeom prst="rect">
            <a:avLst/>
          </a:prstGeom>
        </p:spPr>
      </p:pic>
      <p:sp>
        <p:nvSpPr>
          <p:cNvPr id="17" name="Ellipse 16">
            <a:extLst>
              <a:ext uri="{FF2B5EF4-FFF2-40B4-BE49-F238E27FC236}">
                <a16:creationId xmlns:a16="http://schemas.microsoft.com/office/drawing/2014/main" id="{A920E212-88F5-1A32-9DFF-C052E13DB3D4}"/>
              </a:ext>
            </a:extLst>
          </p:cNvPr>
          <p:cNvSpPr/>
          <p:nvPr/>
        </p:nvSpPr>
        <p:spPr>
          <a:xfrm>
            <a:off x="313645" y="2886117"/>
            <a:ext cx="1038448" cy="15181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</p:txBody>
      </p:sp>
      <p:pic>
        <p:nvPicPr>
          <p:cNvPr id="18" name="Grafik 17">
            <a:extLst>
              <a:ext uri="{FF2B5EF4-FFF2-40B4-BE49-F238E27FC236}">
                <a16:creationId xmlns:a16="http://schemas.microsoft.com/office/drawing/2014/main" id="{EA8B4737-06A5-14B6-48DA-7ED20485B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436" y="3233462"/>
            <a:ext cx="590801" cy="763661"/>
          </a:xfrm>
          <a:prstGeom prst="rect">
            <a:avLst/>
          </a:prstGeom>
        </p:spPr>
      </p:pic>
      <p:sp>
        <p:nvSpPr>
          <p:cNvPr id="12" name="Pfeil: nach rechts 11">
            <a:extLst>
              <a:ext uri="{FF2B5EF4-FFF2-40B4-BE49-F238E27FC236}">
                <a16:creationId xmlns:a16="http://schemas.microsoft.com/office/drawing/2014/main" id="{2991FBE3-637F-814A-124A-D4DD53F7F56D}"/>
              </a:ext>
            </a:extLst>
          </p:cNvPr>
          <p:cNvSpPr/>
          <p:nvPr/>
        </p:nvSpPr>
        <p:spPr>
          <a:xfrm>
            <a:off x="2693897" y="2886117"/>
            <a:ext cx="1583995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 err="1">
                <a:latin typeface="Arial Black" panose="020B0A04020102020204" pitchFamily="34" charset="0"/>
              </a:rPr>
              <a:t>BegSt</a:t>
            </a:r>
            <a:r>
              <a:rPr lang="de-DE" sz="900" dirty="0">
                <a:latin typeface="Arial Black" panose="020B0A04020102020204" pitchFamily="34" charset="0"/>
              </a:rPr>
              <a:t> 50%</a:t>
            </a:r>
          </a:p>
        </p:txBody>
      </p:sp>
      <p:sp>
        <p:nvSpPr>
          <p:cNvPr id="19" name="Pfeil: nach rechts 18">
            <a:extLst>
              <a:ext uri="{FF2B5EF4-FFF2-40B4-BE49-F238E27FC236}">
                <a16:creationId xmlns:a16="http://schemas.microsoft.com/office/drawing/2014/main" id="{F988BBFD-A1E2-1302-9E82-10FCE5FDC5BA}"/>
              </a:ext>
            </a:extLst>
          </p:cNvPr>
          <p:cNvSpPr/>
          <p:nvPr/>
        </p:nvSpPr>
        <p:spPr>
          <a:xfrm>
            <a:off x="2703324" y="2247417"/>
            <a:ext cx="1583995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 err="1">
                <a:latin typeface="Arial Black" panose="020B0A04020102020204" pitchFamily="34" charset="0"/>
              </a:rPr>
              <a:t>BegSt</a:t>
            </a:r>
            <a:r>
              <a:rPr lang="de-DE" sz="900" dirty="0">
                <a:latin typeface="Arial Black" panose="020B0A04020102020204" pitchFamily="34" charset="0"/>
              </a:rPr>
              <a:t> 50%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7F31FF6D-F48C-BD5C-8390-ECF79BD3149F}"/>
              </a:ext>
            </a:extLst>
          </p:cNvPr>
          <p:cNvSpPr/>
          <p:nvPr/>
        </p:nvSpPr>
        <p:spPr>
          <a:xfrm>
            <a:off x="6145523" y="3126721"/>
            <a:ext cx="191911" cy="27386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E1FBEA7-E9DE-1FD4-50C6-5112A2F9B8E5}"/>
              </a:ext>
            </a:extLst>
          </p:cNvPr>
          <p:cNvSpPr/>
          <p:nvPr/>
        </p:nvSpPr>
        <p:spPr>
          <a:xfrm>
            <a:off x="1758564" y="2251383"/>
            <a:ext cx="954424" cy="3209028"/>
          </a:xfrm>
          <a:prstGeom prst="rect">
            <a:avLst/>
          </a:prstGeom>
          <a:solidFill>
            <a:srgbClr val="83A3D7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B84206D8-625D-90EA-239E-87C3DEE55237}"/>
              </a:ext>
            </a:extLst>
          </p:cNvPr>
          <p:cNvSpPr txBox="1"/>
          <p:nvPr/>
        </p:nvSpPr>
        <p:spPr>
          <a:xfrm>
            <a:off x="1833698" y="3350523"/>
            <a:ext cx="784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endParaRPr lang="de-DE" sz="120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de-DE" sz="1200" b="1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10 </a:t>
            </a:r>
            <a:r>
              <a:rPr lang="de-DE" sz="1200" b="1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1050" b="1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9E1519D4-EC25-BCC7-50D3-6110F5752B01}"/>
              </a:ext>
            </a:extLst>
          </p:cNvPr>
          <p:cNvSpPr txBox="1"/>
          <p:nvPr/>
        </p:nvSpPr>
        <p:spPr>
          <a:xfrm>
            <a:off x="5820169" y="3094706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Arial Black" panose="020B0A04020102020204" pitchFamily="34" charset="0"/>
              </a:rPr>
              <a:t>0,45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6ADDD027-B589-8ECD-9F14-E49DD67DC03B}"/>
              </a:ext>
            </a:extLst>
          </p:cNvPr>
          <p:cNvSpPr txBox="1"/>
          <p:nvPr/>
        </p:nvSpPr>
        <p:spPr>
          <a:xfrm>
            <a:off x="5815917" y="3743047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Arial Black" panose="020B0A04020102020204" pitchFamily="34" charset="0"/>
              </a:rPr>
              <a:t>0,45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sp>
        <p:nvSpPr>
          <p:cNvPr id="2" name="Pfeil: nach rechts 1">
            <a:extLst>
              <a:ext uri="{FF2B5EF4-FFF2-40B4-BE49-F238E27FC236}">
                <a16:creationId xmlns:a16="http://schemas.microsoft.com/office/drawing/2014/main" id="{B1C9D3AA-951F-7010-120B-E8CC1345F6A1}"/>
              </a:ext>
            </a:extLst>
          </p:cNvPr>
          <p:cNvSpPr/>
          <p:nvPr/>
        </p:nvSpPr>
        <p:spPr>
          <a:xfrm>
            <a:off x="4308797" y="2889068"/>
            <a:ext cx="1583995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     </a:t>
            </a:r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40%</a:t>
            </a:r>
          </a:p>
          <a:p>
            <a:pPr algn="ctr"/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     </a:t>
            </a:r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: 4 </a:t>
            </a:r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9F78FCDC-0343-5EFF-976E-167F902FF05F}"/>
              </a:ext>
            </a:extLst>
          </p:cNvPr>
          <p:cNvCxnSpPr>
            <a:cxnSpLocks/>
          </p:cNvCxnSpPr>
          <p:nvPr/>
        </p:nvCxnSpPr>
        <p:spPr>
          <a:xfrm flipV="1">
            <a:off x="4309075" y="2886117"/>
            <a:ext cx="0" cy="2576848"/>
          </a:xfrm>
          <a:prstGeom prst="line">
            <a:avLst/>
          </a:prstGeom>
          <a:ln w="19050">
            <a:solidFill>
              <a:srgbClr val="B18E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3C2ED59C-2E3F-0222-833F-FCE2B99855E7}"/>
              </a:ext>
            </a:extLst>
          </p:cNvPr>
          <p:cNvCxnSpPr>
            <a:cxnSpLocks/>
          </p:cNvCxnSpPr>
          <p:nvPr/>
        </p:nvCxnSpPr>
        <p:spPr>
          <a:xfrm flipV="1">
            <a:off x="4308797" y="1592095"/>
            <a:ext cx="0" cy="1294739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365403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feil: nach rechts 44">
            <a:extLst>
              <a:ext uri="{FF2B5EF4-FFF2-40B4-BE49-F238E27FC236}">
                <a16:creationId xmlns:a16="http://schemas.microsoft.com/office/drawing/2014/main" id="{60D718D1-2C14-C594-CDBE-3B52124AF36D}"/>
              </a:ext>
            </a:extLst>
          </p:cNvPr>
          <p:cNvSpPr/>
          <p:nvPr/>
        </p:nvSpPr>
        <p:spPr>
          <a:xfrm>
            <a:off x="2712150" y="2892848"/>
            <a:ext cx="15760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43" name="Pfeil: nach rechts 42">
            <a:extLst>
              <a:ext uri="{FF2B5EF4-FFF2-40B4-BE49-F238E27FC236}">
                <a16:creationId xmlns:a16="http://schemas.microsoft.com/office/drawing/2014/main" id="{A2DABBA7-0CA0-F2E3-D197-2B9FDEAFAC98}"/>
              </a:ext>
            </a:extLst>
          </p:cNvPr>
          <p:cNvSpPr/>
          <p:nvPr/>
        </p:nvSpPr>
        <p:spPr>
          <a:xfrm>
            <a:off x="2711803" y="2256458"/>
            <a:ext cx="15760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2" name="Pfeil: nach rechts 31">
            <a:extLst>
              <a:ext uri="{FF2B5EF4-FFF2-40B4-BE49-F238E27FC236}">
                <a16:creationId xmlns:a16="http://schemas.microsoft.com/office/drawing/2014/main" id="{32AC7DF3-D425-B834-4DEE-F0BEFD27AACC}"/>
              </a:ext>
            </a:extLst>
          </p:cNvPr>
          <p:cNvSpPr/>
          <p:nvPr/>
        </p:nvSpPr>
        <p:spPr>
          <a:xfrm>
            <a:off x="2709705" y="4811102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Pfeil: nach rechts 29">
            <a:extLst>
              <a:ext uri="{FF2B5EF4-FFF2-40B4-BE49-F238E27FC236}">
                <a16:creationId xmlns:a16="http://schemas.microsoft.com/office/drawing/2014/main" id="{587392F5-2321-CDAE-23C8-3BC3BAC73043}"/>
              </a:ext>
            </a:extLst>
          </p:cNvPr>
          <p:cNvSpPr/>
          <p:nvPr/>
        </p:nvSpPr>
        <p:spPr>
          <a:xfrm>
            <a:off x="2708169" y="4190541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9" name="Pfeil: nach rechts 28">
            <a:extLst>
              <a:ext uri="{FF2B5EF4-FFF2-40B4-BE49-F238E27FC236}">
                <a16:creationId xmlns:a16="http://schemas.microsoft.com/office/drawing/2014/main" id="{426F5B33-BAE0-4228-3F17-77DB43904AF8}"/>
              </a:ext>
            </a:extLst>
          </p:cNvPr>
          <p:cNvSpPr/>
          <p:nvPr/>
        </p:nvSpPr>
        <p:spPr>
          <a:xfrm>
            <a:off x="2717722" y="3544373"/>
            <a:ext cx="317779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9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94B8364A-A2DC-C781-A8F5-DD1730DD998E}"/>
              </a:ext>
            </a:extLst>
          </p:cNvPr>
          <p:cNvSpPr txBox="1"/>
          <p:nvPr/>
        </p:nvSpPr>
        <p:spPr>
          <a:xfrm>
            <a:off x="2639753" y="3084458"/>
            <a:ext cx="1586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BegSt</a:t>
            </a: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50%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23A21D7-CEF7-405D-F182-3F910B87C999}"/>
              </a:ext>
            </a:extLst>
          </p:cNvPr>
          <p:cNvSpPr/>
          <p:nvPr/>
        </p:nvSpPr>
        <p:spPr>
          <a:xfrm>
            <a:off x="1758564" y="2257868"/>
            <a:ext cx="954424" cy="3209028"/>
          </a:xfrm>
          <a:prstGeom prst="rect">
            <a:avLst/>
          </a:prstGeom>
          <a:solidFill>
            <a:srgbClr val="83A3D7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47C4D826-0C54-BD8B-B73C-E1A1987F6E70}"/>
              </a:ext>
            </a:extLst>
          </p:cNvPr>
          <p:cNvGrpSpPr/>
          <p:nvPr/>
        </p:nvGrpSpPr>
        <p:grpSpPr>
          <a:xfrm>
            <a:off x="731570" y="5477966"/>
            <a:ext cx="1972823" cy="721992"/>
            <a:chOff x="1015707" y="5448612"/>
            <a:chExt cx="1255704" cy="458271"/>
          </a:xfrm>
          <a:solidFill>
            <a:schemeClr val="accent6">
              <a:lumMod val="75000"/>
            </a:schemeClr>
          </a:solidFill>
        </p:grpSpPr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8C5E110C-C495-E2F7-26DF-877BD9032F13}"/>
                </a:ext>
              </a:extLst>
            </p:cNvPr>
            <p:cNvSpPr/>
            <p:nvPr/>
          </p:nvSpPr>
          <p:spPr>
            <a:xfrm rot="10800000">
              <a:off x="2134715" y="5448612"/>
              <a:ext cx="135615" cy="36734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0" name="Pfeil: nach rechts 9">
              <a:extLst>
                <a:ext uri="{FF2B5EF4-FFF2-40B4-BE49-F238E27FC236}">
                  <a16:creationId xmlns:a16="http://schemas.microsoft.com/office/drawing/2014/main" id="{D3787BBC-82AF-FD3C-5B83-AD64030DB03E}"/>
                </a:ext>
              </a:extLst>
            </p:cNvPr>
            <p:cNvSpPr/>
            <p:nvPr/>
          </p:nvSpPr>
          <p:spPr>
            <a:xfrm rot="10800000">
              <a:off x="1015707" y="5646299"/>
              <a:ext cx="1255704" cy="260584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/>
            </a:p>
          </p:txBody>
        </p: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20B67C97-9466-C565-F37F-75566A11A704}"/>
              </a:ext>
            </a:extLst>
          </p:cNvPr>
          <p:cNvSpPr txBox="1"/>
          <p:nvPr/>
        </p:nvSpPr>
        <p:spPr>
          <a:xfrm>
            <a:off x="200861" y="1880599"/>
            <a:ext cx="132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 Black" panose="020B0A04020102020204" pitchFamily="34" charset="0"/>
              </a:rPr>
              <a:t>S</a:t>
            </a:r>
          </a:p>
          <a:p>
            <a:pPr algn="ctr"/>
            <a:endParaRPr lang="de-DE" sz="1000" b="1" dirty="0">
              <a:latin typeface="Arial Black" panose="020B0A04020102020204" pitchFamily="34" charset="0"/>
            </a:endParaRPr>
          </a:p>
          <a:p>
            <a:pPr algn="ctr"/>
            <a:r>
              <a:rPr lang="de-DE" sz="1000" dirty="0">
                <a:latin typeface="Arial Black" panose="020B0A04020102020204" pitchFamily="34" charset="0"/>
              </a:rPr>
              <a:t>Vermögensopfer</a:t>
            </a:r>
          </a:p>
          <a:p>
            <a:pPr algn="ctr"/>
            <a:r>
              <a:rPr lang="de-DE" sz="1000" dirty="0">
                <a:latin typeface="Arial Black" panose="020B0A04020102020204" pitchFamily="34" charset="0"/>
              </a:rPr>
              <a:t>erbracht</a:t>
            </a:r>
            <a:endParaRPr lang="de-AT" sz="1000" dirty="0">
              <a:latin typeface="Arial Black" panose="020B0A0402010202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E433F7F-614B-DF86-F34A-AA77FB551EA3}"/>
              </a:ext>
            </a:extLst>
          </p:cNvPr>
          <p:cNvSpPr txBox="1"/>
          <p:nvPr/>
        </p:nvSpPr>
        <p:spPr>
          <a:xfrm>
            <a:off x="1546776" y="1949452"/>
            <a:ext cx="1208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PS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B227F140-7500-6A50-38A7-E311FD388D95}"/>
              </a:ext>
            </a:extLst>
          </p:cNvPr>
          <p:cNvSpPr txBox="1"/>
          <p:nvPr/>
        </p:nvSpPr>
        <p:spPr>
          <a:xfrm>
            <a:off x="1802030" y="3334385"/>
            <a:ext cx="784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endParaRPr lang="de-DE" sz="12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de-DE" sz="12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10 </a:t>
            </a:r>
            <a:r>
              <a:rPr lang="de-DE" sz="12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105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5" name="Pfeil: Chevron 24">
            <a:extLst>
              <a:ext uri="{FF2B5EF4-FFF2-40B4-BE49-F238E27FC236}">
                <a16:creationId xmlns:a16="http://schemas.microsoft.com/office/drawing/2014/main" id="{32811E44-C73B-783F-5126-3ABF5B93D2DB}"/>
              </a:ext>
            </a:extLst>
          </p:cNvPr>
          <p:cNvSpPr/>
          <p:nvPr/>
        </p:nvSpPr>
        <p:spPr>
          <a:xfrm>
            <a:off x="1476289" y="3443955"/>
            <a:ext cx="219075" cy="2996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308A017C-5437-BC53-5D34-FB8F671F68A0}"/>
              </a:ext>
            </a:extLst>
          </p:cNvPr>
          <p:cNvCxnSpPr/>
          <p:nvPr/>
        </p:nvCxnSpPr>
        <p:spPr>
          <a:xfrm>
            <a:off x="1065425" y="1598995"/>
            <a:ext cx="587692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053BB9D2-C052-442D-F90D-3390F32971FF}"/>
              </a:ext>
            </a:extLst>
          </p:cNvPr>
          <p:cNvSpPr txBox="1"/>
          <p:nvPr/>
        </p:nvSpPr>
        <p:spPr>
          <a:xfrm>
            <a:off x="1275526" y="1124509"/>
            <a:ext cx="106921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>
                <a:latin typeface="Arial Black" panose="020B0A04020102020204" pitchFamily="34" charset="0"/>
              </a:rPr>
              <a:t>Errichtung</a:t>
            </a:r>
            <a:br>
              <a:rPr lang="de-DE" sz="1050" dirty="0">
                <a:latin typeface="Arial Black" panose="020B0A04020102020204" pitchFamily="34" charset="0"/>
              </a:rPr>
            </a:br>
            <a:r>
              <a:rPr lang="de-DE" sz="1050" dirty="0">
                <a:latin typeface="Arial Black" panose="020B0A04020102020204" pitchFamily="34" charset="0"/>
              </a:rPr>
              <a:t>1.1.2020</a:t>
            </a:r>
            <a:endParaRPr lang="de-AT" sz="1050" dirty="0">
              <a:latin typeface="Arial Black" panose="020B0A04020102020204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03E024B3-7DC7-5F62-38DC-25AE70A326F6}"/>
              </a:ext>
            </a:extLst>
          </p:cNvPr>
          <p:cNvSpPr txBox="1"/>
          <p:nvPr/>
        </p:nvSpPr>
        <p:spPr>
          <a:xfrm>
            <a:off x="3660597" y="1154476"/>
            <a:ext cx="14302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>
                <a:latin typeface="Arial Black" panose="020B0A04020102020204" pitchFamily="34" charset="0"/>
              </a:rPr>
              <a:t>Tod des Stifters 1.1.2024</a:t>
            </a:r>
            <a:endParaRPr lang="de-AT" sz="1050" dirty="0">
              <a:latin typeface="Arial Black" panose="020B0A04020102020204" pitchFamily="34" charset="0"/>
            </a:endParaRPr>
          </a:p>
        </p:txBody>
      </p:sp>
      <p:pic>
        <p:nvPicPr>
          <p:cNvPr id="42" name="Grafik 41">
            <a:extLst>
              <a:ext uri="{FF2B5EF4-FFF2-40B4-BE49-F238E27FC236}">
                <a16:creationId xmlns:a16="http://schemas.microsoft.com/office/drawing/2014/main" id="{EA8B4737-06A5-14B6-48DA-7ED20485B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642" y="3008587"/>
            <a:ext cx="497149" cy="763661"/>
          </a:xfrm>
          <a:prstGeom prst="rect">
            <a:avLst/>
          </a:prstGeom>
        </p:spPr>
      </p:pic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BB441917-6929-008E-2611-78C7E7F5AB1A}"/>
              </a:ext>
            </a:extLst>
          </p:cNvPr>
          <p:cNvCxnSpPr>
            <a:cxnSpLocks/>
          </p:cNvCxnSpPr>
          <p:nvPr/>
        </p:nvCxnSpPr>
        <p:spPr>
          <a:xfrm flipV="1">
            <a:off x="1765670" y="1608723"/>
            <a:ext cx="0" cy="663896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57" name="Textfeld 56">
            <a:extLst>
              <a:ext uri="{FF2B5EF4-FFF2-40B4-BE49-F238E27FC236}">
                <a16:creationId xmlns:a16="http://schemas.microsoft.com/office/drawing/2014/main" id="{E2C8BEAD-5DF4-1174-0E0D-FB124815EE4B}"/>
              </a:ext>
            </a:extLst>
          </p:cNvPr>
          <p:cNvSpPr txBox="1"/>
          <p:nvPr/>
        </p:nvSpPr>
        <p:spPr>
          <a:xfrm>
            <a:off x="2803398" y="4299826"/>
            <a:ext cx="1847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050" b="1" dirty="0"/>
          </a:p>
          <a:p>
            <a:endParaRPr lang="de-AT" sz="1050" b="1" dirty="0"/>
          </a:p>
        </p:txBody>
      </p: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8749F8AB-E6E7-FD40-AD22-B24CDB9FAA9C}"/>
              </a:ext>
            </a:extLst>
          </p:cNvPr>
          <p:cNvCxnSpPr>
            <a:cxnSpLocks/>
          </p:cNvCxnSpPr>
          <p:nvPr/>
        </p:nvCxnSpPr>
        <p:spPr>
          <a:xfrm flipV="1">
            <a:off x="4303798" y="2911113"/>
            <a:ext cx="4667" cy="2551251"/>
          </a:xfrm>
          <a:prstGeom prst="line">
            <a:avLst/>
          </a:prstGeom>
          <a:ln w="19050">
            <a:solidFill>
              <a:srgbClr val="B18E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Pfeil: nach rechts 60">
            <a:extLst>
              <a:ext uri="{FF2B5EF4-FFF2-40B4-BE49-F238E27FC236}">
                <a16:creationId xmlns:a16="http://schemas.microsoft.com/office/drawing/2014/main" id="{8EF25BDB-BF1E-3D7E-4DC9-1E520FC64355}"/>
              </a:ext>
            </a:extLst>
          </p:cNvPr>
          <p:cNvSpPr/>
          <p:nvPr/>
        </p:nvSpPr>
        <p:spPr>
          <a:xfrm>
            <a:off x="4308465" y="2900868"/>
            <a:ext cx="1602559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E57FD2B7-B286-8449-ED3B-D81AD1081BA6}"/>
              </a:ext>
            </a:extLst>
          </p:cNvPr>
          <p:cNvSpPr txBox="1"/>
          <p:nvPr/>
        </p:nvSpPr>
        <p:spPr>
          <a:xfrm>
            <a:off x="4531471" y="2911113"/>
            <a:ext cx="909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40%</a:t>
            </a:r>
            <a:r>
              <a:rPr kumimoji="0" lang="de-DE" sz="9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endParaRPr lang="de-DE" sz="9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: 4 </a:t>
            </a:r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DE" sz="9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Zuw</a:t>
            </a:r>
            <a:r>
              <a:rPr lang="de-AT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2 </a:t>
            </a:r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de-AT" sz="9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5278DC47-DCBD-5E74-8FB5-D0CEC4F9E8FF}"/>
              </a:ext>
            </a:extLst>
          </p:cNvPr>
          <p:cNvSpPr txBox="1"/>
          <p:nvPr/>
        </p:nvSpPr>
        <p:spPr>
          <a:xfrm>
            <a:off x="2488088" y="2487448"/>
            <a:ext cx="1917929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</a:rPr>
              <a:t> 50%  </a:t>
            </a:r>
          </a:p>
          <a:p>
            <a:endParaRPr lang="de-AT" sz="1050" b="1" dirty="0"/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56383125-FE79-DA6C-42E7-013D3CC5AB47}"/>
              </a:ext>
            </a:extLst>
          </p:cNvPr>
          <p:cNvSpPr txBox="1"/>
          <p:nvPr/>
        </p:nvSpPr>
        <p:spPr>
          <a:xfrm>
            <a:off x="2811597" y="6304657"/>
            <a:ext cx="19120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50" dirty="0"/>
          </a:p>
          <a:p>
            <a:endParaRPr lang="de-AT" sz="1050" b="1" dirty="0"/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38FE74E0-41B4-D373-BD17-7A048DADD3AE}"/>
              </a:ext>
            </a:extLst>
          </p:cNvPr>
          <p:cNvSpPr txBox="1"/>
          <p:nvPr/>
        </p:nvSpPr>
        <p:spPr>
          <a:xfrm>
            <a:off x="6106007" y="1821706"/>
            <a:ext cx="568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>
                <a:latin typeface="Arial Black" panose="020B0A04020102020204" pitchFamily="34" charset="0"/>
              </a:rPr>
              <a:t>Beg</a:t>
            </a:r>
            <a:endParaRPr lang="de-AT" sz="1200" dirty="0">
              <a:latin typeface="Arial Black" panose="020B0A04020102020204" pitchFamily="34" charset="0"/>
            </a:endParaRPr>
          </a:p>
        </p:txBody>
      </p:sp>
      <p:pic>
        <p:nvPicPr>
          <p:cNvPr id="74" name="Grafik 73">
            <a:extLst>
              <a:ext uri="{FF2B5EF4-FFF2-40B4-BE49-F238E27FC236}">
                <a16:creationId xmlns:a16="http://schemas.microsoft.com/office/drawing/2014/main" id="{798E6D24-F8A3-29F5-3673-61978076654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02893" y="2878213"/>
            <a:ext cx="411752" cy="632485"/>
          </a:xfrm>
          <a:prstGeom prst="rect">
            <a:avLst/>
          </a:prstGeom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16F3B860-3E64-C1BF-849C-4A6F367BA08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212183" y="3536753"/>
            <a:ext cx="407675" cy="626223"/>
          </a:xfrm>
          <a:prstGeom prst="rect">
            <a:avLst/>
          </a:prstGeom>
        </p:spPr>
      </p:pic>
      <p:pic>
        <p:nvPicPr>
          <p:cNvPr id="76" name="Grafik 75">
            <a:extLst>
              <a:ext uri="{FF2B5EF4-FFF2-40B4-BE49-F238E27FC236}">
                <a16:creationId xmlns:a16="http://schemas.microsoft.com/office/drawing/2014/main" id="{FC2E3331-C25F-40D7-93C1-8E0CC4087E4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99808" y="4161857"/>
            <a:ext cx="407675" cy="626223"/>
          </a:xfrm>
          <a:prstGeom prst="rect">
            <a:avLst/>
          </a:prstGeom>
        </p:spPr>
      </p:pic>
      <p:sp>
        <p:nvSpPr>
          <p:cNvPr id="78" name="Textfeld 77">
            <a:extLst>
              <a:ext uri="{FF2B5EF4-FFF2-40B4-BE49-F238E27FC236}">
                <a16:creationId xmlns:a16="http://schemas.microsoft.com/office/drawing/2014/main" id="{E36F692A-AC0F-BD8D-596D-8BDBA019EA07}"/>
              </a:ext>
            </a:extLst>
          </p:cNvPr>
          <p:cNvSpPr txBox="1"/>
          <p:nvPr/>
        </p:nvSpPr>
        <p:spPr>
          <a:xfrm>
            <a:off x="6370081" y="3119764"/>
            <a:ext cx="1064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E </a:t>
            </a:r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3B95B362-C4EE-D7E1-DEA4-6F16707BF1A8}"/>
              </a:ext>
            </a:extLst>
          </p:cNvPr>
          <p:cNvSpPr txBox="1"/>
          <p:nvPr/>
        </p:nvSpPr>
        <p:spPr>
          <a:xfrm>
            <a:off x="6409576" y="3794623"/>
            <a:ext cx="1044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So </a:t>
            </a: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57E62F60-5769-72B6-2904-819F79EE61D2}"/>
              </a:ext>
            </a:extLst>
          </p:cNvPr>
          <p:cNvSpPr txBox="1"/>
          <p:nvPr/>
        </p:nvSpPr>
        <p:spPr>
          <a:xfrm>
            <a:off x="6380712" y="4359194"/>
            <a:ext cx="1061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>
                <a:latin typeface="Arial Black" panose="020B0A04020102020204" pitchFamily="34" charset="0"/>
              </a:rPr>
              <a:t>To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81" name="Textfeld 80">
            <a:extLst>
              <a:ext uri="{FF2B5EF4-FFF2-40B4-BE49-F238E27FC236}">
                <a16:creationId xmlns:a16="http://schemas.microsoft.com/office/drawing/2014/main" id="{646CE4AC-50D4-1032-D2B6-DF1935E0E732}"/>
              </a:ext>
            </a:extLst>
          </p:cNvPr>
          <p:cNvSpPr txBox="1"/>
          <p:nvPr/>
        </p:nvSpPr>
        <p:spPr>
          <a:xfrm>
            <a:off x="6177969" y="5010790"/>
            <a:ext cx="1602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>
                <a:latin typeface="Arial Black" panose="020B0A04020102020204" pitchFamily="34" charset="0"/>
              </a:rPr>
              <a:t>gVerein</a:t>
            </a:r>
            <a:endParaRPr lang="de-DE" sz="1200" dirty="0">
              <a:latin typeface="Arial Black" panose="020B0A04020102020204" pitchFamily="34" charset="0"/>
            </a:endParaRPr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FBE8BB5F-087A-C73D-2E85-CC302FA39B1B}"/>
              </a:ext>
            </a:extLst>
          </p:cNvPr>
          <p:cNvSpPr txBox="1"/>
          <p:nvPr/>
        </p:nvSpPr>
        <p:spPr>
          <a:xfrm>
            <a:off x="6400071" y="2459771"/>
            <a:ext cx="1010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S</a:t>
            </a:r>
          </a:p>
        </p:txBody>
      </p:sp>
      <p:pic>
        <p:nvPicPr>
          <p:cNvPr id="84" name="Grafik 83">
            <a:extLst>
              <a:ext uri="{FF2B5EF4-FFF2-40B4-BE49-F238E27FC236}">
                <a16:creationId xmlns:a16="http://schemas.microsoft.com/office/drawing/2014/main" id="{4BC8813A-A288-7395-5ABD-D30D2C127B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8547" y="2221164"/>
            <a:ext cx="403506" cy="619818"/>
          </a:xfrm>
          <a:prstGeom prst="rect">
            <a:avLst/>
          </a:prstGeom>
        </p:spPr>
      </p:pic>
      <p:sp>
        <p:nvSpPr>
          <p:cNvPr id="12" name="Parallelogramm 11">
            <a:extLst>
              <a:ext uri="{FF2B5EF4-FFF2-40B4-BE49-F238E27FC236}">
                <a16:creationId xmlns:a16="http://schemas.microsoft.com/office/drawing/2014/main" id="{DD08420E-1214-0536-9157-C9DCA9CBD072}"/>
              </a:ext>
            </a:extLst>
          </p:cNvPr>
          <p:cNvSpPr/>
          <p:nvPr/>
        </p:nvSpPr>
        <p:spPr>
          <a:xfrm>
            <a:off x="5328020" y="3396085"/>
            <a:ext cx="402537" cy="161975"/>
          </a:xfrm>
          <a:prstGeom prst="parallelogram">
            <a:avLst>
              <a:gd name="adj" fmla="val 113371"/>
            </a:avLst>
          </a:prstGeom>
          <a:solidFill>
            <a:srgbClr val="CC000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F94DC0"/>
              </a:solidFill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779B76E-0064-0D42-A45B-472EF30EFFFA}"/>
              </a:ext>
            </a:extLst>
          </p:cNvPr>
          <p:cNvSpPr txBox="1"/>
          <p:nvPr/>
        </p:nvSpPr>
        <p:spPr>
          <a:xfrm>
            <a:off x="8307421" y="1569974"/>
            <a:ext cx="184731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DE" sz="1300" b="1" i="1" dirty="0">
              <a:latin typeface="Arial Black" panose="020B0A04020102020204" pitchFamily="34" charset="0"/>
            </a:endParaRPr>
          </a:p>
          <a:p>
            <a:endParaRPr lang="de-AT" dirty="0"/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3663C5E-EC5F-9F56-3330-39D82D622901}"/>
              </a:ext>
            </a:extLst>
          </p:cNvPr>
          <p:cNvSpPr txBox="1"/>
          <p:nvPr/>
        </p:nvSpPr>
        <p:spPr>
          <a:xfrm>
            <a:off x="7872919" y="11544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AT" dirty="0"/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2EF5F46-8F15-DAAD-7BB8-75A472970EBB}"/>
              </a:ext>
            </a:extLst>
          </p:cNvPr>
          <p:cNvSpPr txBox="1"/>
          <p:nvPr/>
        </p:nvSpPr>
        <p:spPr>
          <a:xfrm>
            <a:off x="7449612" y="820228"/>
            <a:ext cx="4454373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de-DE" sz="1300" b="1" i="1" dirty="0">
                <a:latin typeface="Arial Black" panose="020B0A04020102020204" pitchFamily="34" charset="0"/>
              </a:rPr>
              <a:t>Umlauft</a:t>
            </a:r>
            <a:r>
              <a:rPr lang="de-DE" sz="1300" dirty="0"/>
              <a:t>: </a:t>
            </a:r>
          </a:p>
          <a:p>
            <a:pPr marL="180975" indent="-180975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sym typeface="Wingdings" panose="05000000000000000000" pitchFamily="2" charset="2"/>
              </a:rPr>
              <a:t>Hinzurechnung der </a:t>
            </a:r>
            <a:r>
              <a:rPr lang="de-DE" sz="1300" dirty="0" err="1">
                <a:latin typeface="Arial Black" panose="020B0A04020102020204" pitchFamily="34" charset="0"/>
              </a:rPr>
              <a:t>VermW</a:t>
            </a:r>
            <a:r>
              <a:rPr lang="de-DE" sz="1300" dirty="0"/>
              <a:t> (zum Stichtag des Vermögensopfers für die Einräumung der </a:t>
            </a:r>
            <a:r>
              <a:rPr lang="de-DE" sz="1300" dirty="0" err="1"/>
              <a:t>BegSt</a:t>
            </a:r>
            <a:r>
              <a:rPr lang="de-DE" sz="1300" dirty="0"/>
              <a:t>: 10) </a:t>
            </a:r>
            <a:r>
              <a:rPr lang="de-DE" sz="1300" dirty="0" err="1">
                <a:latin typeface="Arial Black" panose="020B0A04020102020204" pitchFamily="34" charset="0"/>
              </a:rPr>
              <a:t>abzügl</a:t>
            </a:r>
            <a:r>
              <a:rPr lang="de-DE" sz="1300" dirty="0"/>
              <a:t> </a:t>
            </a:r>
            <a:r>
              <a:rPr lang="de-DE" sz="1300" dirty="0">
                <a:latin typeface="Arial Black" panose="020B0A04020102020204" pitchFamily="34" charset="0"/>
              </a:rPr>
              <a:t>nicht </a:t>
            </a:r>
            <a:r>
              <a:rPr lang="de-DE" sz="1300" dirty="0" err="1">
                <a:latin typeface="Arial Black" panose="020B0A04020102020204" pitchFamily="34" charset="0"/>
              </a:rPr>
              <a:t>hinzurpfl</a:t>
            </a:r>
            <a:r>
              <a:rPr lang="de-DE" sz="1300" dirty="0">
                <a:latin typeface="Arial Black" panose="020B0A04020102020204" pitchFamily="34" charset="0"/>
              </a:rPr>
              <a:t> </a:t>
            </a:r>
            <a:r>
              <a:rPr lang="de-DE" sz="1300" dirty="0" err="1">
                <a:latin typeface="Arial Black" panose="020B0A04020102020204" pitchFamily="34" charset="0"/>
              </a:rPr>
              <a:t>BegSt</a:t>
            </a:r>
            <a:r>
              <a:rPr lang="de-DE" sz="1300" dirty="0"/>
              <a:t> (1,5) </a:t>
            </a:r>
            <a:r>
              <a:rPr lang="de-DE" sz="1300" dirty="0" err="1"/>
              <a:t>gem</a:t>
            </a:r>
            <a:r>
              <a:rPr lang="de-DE" sz="1300" dirty="0"/>
              <a:t> </a:t>
            </a:r>
            <a:r>
              <a:rPr lang="de-DE" sz="1300" dirty="0">
                <a:latin typeface="Arial Black" panose="020B0A04020102020204" pitchFamily="34" charset="0"/>
              </a:rPr>
              <a:t>Z 5 </a:t>
            </a:r>
            <a:r>
              <a:rPr lang="de-DE" sz="1300" dirty="0"/>
              <a:t>= 8,5 </a:t>
            </a:r>
            <a:r>
              <a:rPr lang="de-DE" sz="1300" dirty="0">
                <a:sym typeface="Wingdings" panose="05000000000000000000" pitchFamily="2" charset="2"/>
              </a:rPr>
              <a:t> </a:t>
            </a:r>
            <a:r>
              <a:rPr lang="de-DE" sz="1300" dirty="0" err="1">
                <a:sym typeface="Wingdings" panose="05000000000000000000" pitchFamily="2" charset="2"/>
              </a:rPr>
              <a:t>Pfl</a:t>
            </a:r>
            <a:r>
              <a:rPr lang="de-DE" sz="1300" dirty="0">
                <a:sym typeface="Wingdings" panose="05000000000000000000" pitchFamily="2" charset="2"/>
              </a:rPr>
              <a:t> 1,41  </a:t>
            </a:r>
            <a:r>
              <a:rPr lang="de-DE" sz="1300" dirty="0" err="1">
                <a:sym typeface="Wingdings" panose="05000000000000000000" pitchFamily="2" charset="2"/>
              </a:rPr>
              <a:t>GeldPfl</a:t>
            </a:r>
            <a:r>
              <a:rPr lang="de-DE" sz="1300" dirty="0">
                <a:sym typeface="Wingdings" panose="05000000000000000000" pitchFamily="2" charset="2"/>
              </a:rPr>
              <a:t> 0,91 </a:t>
            </a:r>
            <a:endParaRPr lang="de-DE" sz="1300" dirty="0"/>
          </a:p>
          <a:p>
            <a:pPr marL="180975" indent="-180975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latin typeface="Arial Black" panose="020B0A04020102020204" pitchFamily="34" charset="0"/>
                <a:sym typeface="Wingdings" panose="05000000000000000000" pitchFamily="2" charset="2"/>
              </a:rPr>
              <a:t>Passivlegitimation </a:t>
            </a:r>
            <a:r>
              <a:rPr lang="de-DE" sz="1300" dirty="0">
                <a:sym typeface="Wingdings" panose="05000000000000000000" pitchFamily="2" charset="2"/>
              </a:rPr>
              <a:t>der </a:t>
            </a:r>
            <a:r>
              <a:rPr lang="de-DE" sz="1300" dirty="0">
                <a:latin typeface="Arial Black" panose="020B0A04020102020204" pitchFamily="34" charset="0"/>
              </a:rPr>
              <a:t>PS</a:t>
            </a:r>
            <a:r>
              <a:rPr lang="de-DE" sz="1300" b="1" dirty="0">
                <a:latin typeface="Arial Black" panose="020B0A04020102020204" pitchFamily="34" charset="0"/>
              </a:rPr>
              <a:t> </a:t>
            </a:r>
            <a:r>
              <a:rPr lang="de-DE" sz="1300" dirty="0"/>
              <a:t>für</a:t>
            </a:r>
            <a:r>
              <a:rPr lang="de-DE" sz="1300" b="1" dirty="0">
                <a:latin typeface="Arial Black" panose="020B0A04020102020204" pitchFamily="34" charset="0"/>
              </a:rPr>
              <a:t> </a:t>
            </a:r>
            <a:r>
              <a:rPr lang="de-DE" sz="1300" dirty="0"/>
              <a:t>Anspruch auf </a:t>
            </a:r>
            <a:r>
              <a:rPr lang="de-DE" sz="1300" dirty="0" err="1"/>
              <a:t>GeldPfl</a:t>
            </a:r>
            <a:r>
              <a:rPr lang="de-DE" sz="1300" dirty="0"/>
              <a:t> </a:t>
            </a:r>
            <a:r>
              <a:rPr lang="de-DE" sz="1300" dirty="0" err="1"/>
              <a:t>gem</a:t>
            </a:r>
            <a:r>
              <a:rPr lang="de-DE" sz="1300" dirty="0"/>
              <a:t> </a:t>
            </a:r>
            <a:r>
              <a:rPr lang="de-DE" sz="1300" dirty="0">
                <a:latin typeface="Arial Black" panose="020B0A04020102020204" pitchFamily="34" charset="0"/>
              </a:rPr>
              <a:t>§ 789 </a:t>
            </a:r>
            <a:r>
              <a:rPr lang="de-DE" sz="1300" dirty="0"/>
              <a:t>(</a:t>
            </a:r>
            <a:r>
              <a:rPr lang="de-DE" sz="1300" dirty="0">
                <a:latin typeface="Arial Black" panose="020B0A04020102020204" pitchFamily="34" charset="0"/>
              </a:rPr>
              <a:t>soweit Vermögen noch nicht an </a:t>
            </a:r>
            <a:r>
              <a:rPr lang="de-DE" sz="1300" dirty="0" err="1">
                <a:latin typeface="Arial Black" panose="020B0A04020102020204" pitchFamily="34" charset="0"/>
              </a:rPr>
              <a:t>Beg</a:t>
            </a:r>
            <a:r>
              <a:rPr lang="de-DE" sz="1300" dirty="0">
                <a:latin typeface="Arial Black" panose="020B0A04020102020204" pitchFamily="34" charset="0"/>
              </a:rPr>
              <a:t> ausgeschüttet wurde</a:t>
            </a:r>
            <a:r>
              <a:rPr lang="de-DE" sz="1300" dirty="0"/>
              <a:t>)</a:t>
            </a:r>
            <a:endParaRPr lang="de-DE" sz="1300" dirty="0">
              <a:latin typeface="Arial Black" panose="020B0A04020102020204" pitchFamily="34" charset="0"/>
            </a:endParaRPr>
          </a:p>
          <a:p>
            <a:pPr marL="180975" indent="-180975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latin typeface="Arial Black" panose="020B0A04020102020204" pitchFamily="34" charset="0"/>
              </a:rPr>
              <a:t>PS regressiert </a:t>
            </a:r>
            <a:r>
              <a:rPr lang="de-DE" sz="1300" dirty="0"/>
              <a:t>bei </a:t>
            </a:r>
            <a:r>
              <a:rPr lang="de-DE" sz="1300" dirty="0" err="1"/>
              <a:t>Beg</a:t>
            </a:r>
            <a:r>
              <a:rPr lang="de-DE" sz="1300" dirty="0"/>
              <a:t>. Hier: Einbehalt von je 0,21 von </a:t>
            </a:r>
            <a:r>
              <a:rPr lang="de-DE" sz="1300" dirty="0" err="1"/>
              <a:t>Zuw</a:t>
            </a:r>
            <a:r>
              <a:rPr lang="de-DE" sz="1300" dirty="0"/>
              <a:t> </a:t>
            </a:r>
            <a:r>
              <a:rPr lang="de-DE" sz="1300" dirty="0" err="1"/>
              <a:t>iHv</a:t>
            </a:r>
            <a:r>
              <a:rPr lang="de-DE" sz="1300" dirty="0"/>
              <a:t> je 2 </a:t>
            </a:r>
            <a:r>
              <a:rPr lang="de-DE" sz="1300" dirty="0">
                <a:sym typeface="Wingdings" panose="05000000000000000000" pitchFamily="2" charset="2"/>
              </a:rPr>
              <a:t> Zahlung von je 1,78 (siehe Anlage) </a:t>
            </a:r>
            <a:endParaRPr lang="de-DE" sz="1300" dirty="0">
              <a:latin typeface="Arial Black" panose="020B0A040201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de-DE" sz="1300" dirty="0">
                <a:latin typeface="Arial Black" panose="020B0A04020102020204" pitchFamily="34" charset="0"/>
              </a:rPr>
              <a:t>Ratio</a:t>
            </a:r>
            <a:endParaRPr lang="de-DE" sz="1300" dirty="0"/>
          </a:p>
          <a:p>
            <a:pPr marL="180975" indent="-180975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/>
              <a:t>PS fungiert als „verlängerter Arm“ des Erblassers/Stifters; </a:t>
            </a:r>
            <a:r>
              <a:rPr lang="de-DE" sz="1300" dirty="0" err="1"/>
              <a:t>BegSt</a:t>
            </a:r>
            <a:r>
              <a:rPr lang="de-DE" sz="1300" dirty="0"/>
              <a:t> werden sukzessive aus Stiftungsvermögen gespeist. </a:t>
            </a:r>
          </a:p>
          <a:p>
            <a:pPr marL="180975" indent="-180975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/>
              <a:t>U</a:t>
            </a:r>
            <a:r>
              <a:rPr lang="de-DE" sz="1300" i="0" dirty="0"/>
              <a:t>nbefristete Anrechnung der </a:t>
            </a:r>
            <a:r>
              <a:rPr lang="de-DE" sz="1300" i="0" dirty="0" err="1"/>
              <a:t>BegSt</a:t>
            </a:r>
            <a:r>
              <a:rPr lang="de-DE" sz="1300" i="0" dirty="0"/>
              <a:t> beim PB ermöglicht unbefristete Hinzurechnung der </a:t>
            </a:r>
            <a:r>
              <a:rPr lang="de-DE" sz="1300" i="0" dirty="0" err="1"/>
              <a:t>VermW</a:t>
            </a:r>
            <a:r>
              <a:rPr lang="de-DE" sz="1300" i="0" dirty="0"/>
              <a:t>.</a:t>
            </a:r>
            <a:endParaRPr lang="de-DE" sz="1300" dirty="0"/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/>
              <a:t>Vergleich zu </a:t>
            </a:r>
            <a:r>
              <a:rPr lang="de-DE" sz="1300" i="1" dirty="0"/>
              <a:t>Cohen</a:t>
            </a:r>
            <a:r>
              <a:rPr lang="de-DE" sz="1300" dirty="0"/>
              <a:t> zur Bewertung der Drittbegünstigung und Haftung des Eigentümers für Pflichtteil beim vertraglich begründeten Besitznachfolgerecht</a:t>
            </a:r>
            <a:endParaRPr lang="de-DE" sz="1300" i="0" dirty="0"/>
          </a:p>
          <a:p>
            <a:pPr>
              <a:spcBef>
                <a:spcPts val="1200"/>
              </a:spcBef>
            </a:pPr>
            <a:endParaRPr lang="de-DE" sz="1300" b="1" dirty="0">
              <a:sym typeface="Wingdings" panose="05000000000000000000" pitchFamily="2" charset="2"/>
            </a:endParaRPr>
          </a:p>
          <a:p>
            <a:endParaRPr lang="de-AT" dirty="0"/>
          </a:p>
        </p:txBody>
      </p:sp>
      <p:sp>
        <p:nvSpPr>
          <p:cNvPr id="39" name="Pfeil: nach unten 38">
            <a:extLst>
              <a:ext uri="{FF2B5EF4-FFF2-40B4-BE49-F238E27FC236}">
                <a16:creationId xmlns:a16="http://schemas.microsoft.com/office/drawing/2014/main" id="{012AE418-7E6C-847F-4438-64DC75EE59BA}"/>
              </a:ext>
            </a:extLst>
          </p:cNvPr>
          <p:cNvSpPr/>
          <p:nvPr/>
        </p:nvSpPr>
        <p:spPr>
          <a:xfrm rot="5400000">
            <a:off x="4070498" y="2696933"/>
            <a:ext cx="162212" cy="2825948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CC000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F94DC0"/>
              </a:solidFill>
            </a:endParaRPr>
          </a:p>
        </p:txBody>
      </p:sp>
      <p:sp>
        <p:nvSpPr>
          <p:cNvPr id="40" name="Parallelogramm 39">
            <a:extLst>
              <a:ext uri="{FF2B5EF4-FFF2-40B4-BE49-F238E27FC236}">
                <a16:creationId xmlns:a16="http://schemas.microsoft.com/office/drawing/2014/main" id="{13438A9B-E799-15B0-48F5-C25F8AF963C7}"/>
              </a:ext>
            </a:extLst>
          </p:cNvPr>
          <p:cNvSpPr/>
          <p:nvPr/>
        </p:nvSpPr>
        <p:spPr>
          <a:xfrm>
            <a:off x="5309668" y="4028799"/>
            <a:ext cx="402537" cy="165231"/>
          </a:xfrm>
          <a:prstGeom prst="parallelogram">
            <a:avLst>
              <a:gd name="adj" fmla="val 113371"/>
            </a:avLst>
          </a:prstGeom>
          <a:solidFill>
            <a:srgbClr val="CC000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F94DC0"/>
              </a:solidFill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453ACCC-F975-1CA8-A9E9-F83BA8DBE5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952" y="5001156"/>
            <a:ext cx="400960" cy="400960"/>
          </a:xfrm>
          <a:prstGeom prst="rect">
            <a:avLst/>
          </a:prstGeom>
          <a:solidFill>
            <a:schemeClr val="accent4"/>
          </a:solidFill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3900087-FFF7-231F-C423-431E3E20AA0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0967" y="5678434"/>
            <a:ext cx="407675" cy="626223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F9F10B33-2652-B5F3-3B7B-BE517A26F465}"/>
              </a:ext>
            </a:extLst>
          </p:cNvPr>
          <p:cNvSpPr/>
          <p:nvPr/>
        </p:nvSpPr>
        <p:spPr>
          <a:xfrm>
            <a:off x="288015" y="2840982"/>
            <a:ext cx="1125815" cy="15181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7A31BC72-A3BD-D9F2-C9CC-699741B238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664" y="3211954"/>
            <a:ext cx="497149" cy="763661"/>
          </a:xfrm>
          <a:prstGeom prst="rect">
            <a:avLst/>
          </a:prstGeom>
        </p:spPr>
      </p:pic>
      <p:sp>
        <p:nvSpPr>
          <p:cNvPr id="9" name="Pfeil: nach unten 8">
            <a:extLst>
              <a:ext uri="{FF2B5EF4-FFF2-40B4-BE49-F238E27FC236}">
                <a16:creationId xmlns:a16="http://schemas.microsoft.com/office/drawing/2014/main" id="{1BE84008-CD14-9E98-BEC4-727232E9E843}"/>
              </a:ext>
            </a:extLst>
          </p:cNvPr>
          <p:cNvSpPr/>
          <p:nvPr/>
        </p:nvSpPr>
        <p:spPr>
          <a:xfrm rot="5400000">
            <a:off x="4069277" y="2047047"/>
            <a:ext cx="162212" cy="2854207"/>
          </a:xfrm>
          <a:prstGeom prst="downArrow">
            <a:avLst>
              <a:gd name="adj1" fmla="val 100000"/>
              <a:gd name="adj2" fmla="val 50000"/>
            </a:avLst>
          </a:prstGeom>
          <a:solidFill>
            <a:srgbClr val="CC0000">
              <a:alpha val="7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900" dirty="0">
              <a:solidFill>
                <a:srgbClr val="F94DC0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094D3260-EE9C-402D-7122-454683FA35BD}"/>
              </a:ext>
            </a:extLst>
          </p:cNvPr>
          <p:cNvSpPr txBox="1"/>
          <p:nvPr/>
        </p:nvSpPr>
        <p:spPr>
          <a:xfrm>
            <a:off x="-1304311" y="5899212"/>
            <a:ext cx="6137009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7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Hinzur</a:t>
            </a:r>
            <a:r>
              <a:rPr lang="de-DE" sz="7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DE" sz="7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VermW</a:t>
            </a:r>
            <a:r>
              <a:rPr lang="de-DE" sz="7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DE" sz="7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abzügl</a:t>
            </a:r>
            <a:r>
              <a:rPr lang="de-DE" sz="700" b="1" dirty="0">
                <a:solidFill>
                  <a:srgbClr val="FF0000"/>
                </a:solidFill>
                <a:latin typeface="Arial Black" panose="020B0A04020102020204" pitchFamily="34" charset="0"/>
              </a:rPr>
              <a:t> nicht </a:t>
            </a:r>
            <a:r>
              <a:rPr lang="de-DE" sz="7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hinzurpfl</a:t>
            </a:r>
            <a:r>
              <a:rPr lang="de-DE" sz="7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de-DE" sz="700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BegSt</a:t>
            </a:r>
            <a:endParaRPr lang="de-AT" sz="7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16E54CF-CFCB-56A1-F1CE-22F6DF7B6E51}"/>
              </a:ext>
            </a:extLst>
          </p:cNvPr>
          <p:cNvSpPr txBox="1"/>
          <p:nvPr/>
        </p:nvSpPr>
        <p:spPr>
          <a:xfrm>
            <a:off x="2763068" y="3356317"/>
            <a:ext cx="20104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</a:rPr>
              <a:t>Regress 0,21 </a:t>
            </a:r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 Zahlung 1,78</a:t>
            </a:r>
            <a:endParaRPr lang="de-AT" sz="9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DB56B9F-CC52-93E7-D67F-0F5A8335517E}"/>
              </a:ext>
            </a:extLst>
          </p:cNvPr>
          <p:cNvSpPr txBox="1"/>
          <p:nvPr/>
        </p:nvSpPr>
        <p:spPr>
          <a:xfrm>
            <a:off x="2723694" y="3994490"/>
            <a:ext cx="20104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</a:rPr>
              <a:t>Regress 0,21 </a:t>
            </a:r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  <a:sym typeface="Wingdings" panose="05000000000000000000" pitchFamily="2" charset="2"/>
              </a:rPr>
              <a:t> Zahlung 1,78</a:t>
            </a:r>
            <a:endParaRPr lang="de-AT" sz="9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0E500EA-E39F-D361-24A1-B8112F059841}"/>
              </a:ext>
            </a:extLst>
          </p:cNvPr>
          <p:cNvSpPr txBox="1"/>
          <p:nvPr/>
        </p:nvSpPr>
        <p:spPr>
          <a:xfrm>
            <a:off x="2332843" y="5556869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Arial Black" panose="020B0A04020102020204" pitchFamily="34" charset="0"/>
              </a:rPr>
              <a:t>0,91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A8451D0-3EB0-E799-040C-E54030BE1655}"/>
              </a:ext>
            </a:extLst>
          </p:cNvPr>
          <p:cNvSpPr txBox="1"/>
          <p:nvPr/>
        </p:nvSpPr>
        <p:spPr>
          <a:xfrm>
            <a:off x="4465329" y="3544373"/>
            <a:ext cx="10526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40%</a:t>
            </a:r>
          </a:p>
          <a:p>
            <a:pPr algn="ctr"/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: 4 </a:t>
            </a:r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DE" sz="900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Zuw</a:t>
            </a:r>
            <a:r>
              <a:rPr lang="de-AT" sz="9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2 </a:t>
            </a:r>
            <a:r>
              <a:rPr lang="de-AT" sz="9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b="1" dirty="0">
              <a:solidFill>
                <a:schemeClr val="accent6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de-AT" dirty="0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823F3A16-613D-1DB7-1745-C7BF9DB90C09}"/>
              </a:ext>
            </a:extLst>
          </p:cNvPr>
          <p:cNvSpPr txBox="1"/>
          <p:nvPr/>
        </p:nvSpPr>
        <p:spPr>
          <a:xfrm>
            <a:off x="4463653" y="4286030"/>
            <a:ext cx="1012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5%</a:t>
            </a:r>
          </a:p>
          <a:p>
            <a:pPr algn="ctr"/>
            <a:r>
              <a:rPr lang="de-DE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Bew</a:t>
            </a:r>
            <a:r>
              <a:rPr lang="de-DE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: 0,5 </a:t>
            </a:r>
            <a:r>
              <a:rPr lang="de-DE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endParaRPr lang="de-AT" dirty="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3467A08-F362-6C42-2C14-62608B2D7293}"/>
              </a:ext>
            </a:extLst>
          </p:cNvPr>
          <p:cNvSpPr txBox="1"/>
          <p:nvPr/>
        </p:nvSpPr>
        <p:spPr>
          <a:xfrm>
            <a:off x="4150383" y="4877246"/>
            <a:ext cx="161133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15%</a:t>
            </a:r>
          </a:p>
          <a:p>
            <a:pPr algn="ctr"/>
            <a:r>
              <a:rPr lang="de-DE" sz="900" dirty="0" err="1">
                <a:solidFill>
                  <a:srgbClr val="FF0000"/>
                </a:solidFill>
                <a:latin typeface="Arial Black" panose="020B0A04020102020204" pitchFamily="34" charset="0"/>
              </a:rPr>
              <a:t>Bew</a:t>
            </a:r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: 1,5 </a:t>
            </a:r>
            <a:r>
              <a:rPr lang="de-DE" sz="900" dirty="0" err="1">
                <a:solidFill>
                  <a:srgbClr val="FF0000"/>
                </a:solidFill>
                <a:latin typeface="Arial Black" panose="020B0A04020102020204" pitchFamily="34" charset="0"/>
              </a:rPr>
              <a:t>Mio</a:t>
            </a:r>
            <a:endParaRPr lang="de-DE" sz="9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nicht </a:t>
            </a:r>
            <a:r>
              <a:rPr lang="de-DE" sz="900" dirty="0" err="1">
                <a:solidFill>
                  <a:srgbClr val="FF0000"/>
                </a:solidFill>
                <a:latin typeface="Arial Black" panose="020B0A04020102020204" pitchFamily="34" charset="0"/>
              </a:rPr>
              <a:t>hinzurpfl</a:t>
            </a:r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endParaRPr lang="de-AT" sz="9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endParaRPr lang="de-AT" dirty="0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06AD88A7-E380-23CD-C778-436E34C19D9E}"/>
              </a:ext>
            </a:extLst>
          </p:cNvPr>
          <p:cNvCxnSpPr>
            <a:cxnSpLocks/>
          </p:cNvCxnSpPr>
          <p:nvPr/>
        </p:nvCxnSpPr>
        <p:spPr>
          <a:xfrm flipV="1">
            <a:off x="4315800" y="1608723"/>
            <a:ext cx="0" cy="1294739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21" name="Titel 1">
            <a:extLst>
              <a:ext uri="{FF2B5EF4-FFF2-40B4-BE49-F238E27FC236}">
                <a16:creationId xmlns:a16="http://schemas.microsoft.com/office/drawing/2014/main" id="{D5AB1896-B8BF-5E70-ADA8-714DA27AA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436" y="354014"/>
            <a:ext cx="10735282" cy="515555"/>
          </a:xfrm>
        </p:spPr>
        <p:txBody>
          <a:bodyPr>
            <a:noAutofit/>
          </a:bodyPr>
          <a:lstStyle/>
          <a:p>
            <a:r>
              <a:rPr lang="de-DE" sz="24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BegSt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>
                <a:latin typeface="Arial Black" panose="020B0A04020102020204" pitchFamily="34" charset="0"/>
              </a:rPr>
              <a:t>§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781 Abs 1 Z 5  </a:t>
            </a:r>
            <a:endParaRPr lang="de-AT" sz="24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63153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19">
            <a:extLst>
              <a:ext uri="{FF2B5EF4-FFF2-40B4-BE49-F238E27FC236}">
                <a16:creationId xmlns:a16="http://schemas.microsoft.com/office/drawing/2014/main" id="{95A0490D-2FC7-5300-9F74-68D241EA0588}"/>
              </a:ext>
            </a:extLst>
          </p:cNvPr>
          <p:cNvSpPr/>
          <p:nvPr/>
        </p:nvSpPr>
        <p:spPr>
          <a:xfrm rot="5400000">
            <a:off x="5562856" y="3703944"/>
            <a:ext cx="182791" cy="9876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6FC2CCB-2867-B89C-396A-9C2C7063561E}"/>
              </a:ext>
            </a:extLst>
          </p:cNvPr>
          <p:cNvSpPr/>
          <p:nvPr/>
        </p:nvSpPr>
        <p:spPr>
          <a:xfrm rot="5400000">
            <a:off x="5550451" y="3045087"/>
            <a:ext cx="182791" cy="98765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7" name="Pfeil: nach rechts 6">
            <a:extLst>
              <a:ext uri="{FF2B5EF4-FFF2-40B4-BE49-F238E27FC236}">
                <a16:creationId xmlns:a16="http://schemas.microsoft.com/office/drawing/2014/main" id="{BED5A2F9-7723-11EA-E77F-223FB25C6F4D}"/>
              </a:ext>
            </a:extLst>
          </p:cNvPr>
          <p:cNvSpPr/>
          <p:nvPr/>
        </p:nvSpPr>
        <p:spPr>
          <a:xfrm>
            <a:off x="2574488" y="3231351"/>
            <a:ext cx="1581907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043" name="Pfeil: nach rechts 1042">
            <a:extLst>
              <a:ext uri="{FF2B5EF4-FFF2-40B4-BE49-F238E27FC236}">
                <a16:creationId xmlns:a16="http://schemas.microsoft.com/office/drawing/2014/main" id="{328D8474-EEF0-BAD4-1539-6F62B74A034B}"/>
              </a:ext>
            </a:extLst>
          </p:cNvPr>
          <p:cNvSpPr/>
          <p:nvPr/>
        </p:nvSpPr>
        <p:spPr>
          <a:xfrm>
            <a:off x="2605162" y="3869283"/>
            <a:ext cx="3142229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BEBB9D0-5E5E-E3C4-2766-BA251C1D5A58}"/>
              </a:ext>
            </a:extLst>
          </p:cNvPr>
          <p:cNvSpPr txBox="1"/>
          <p:nvPr/>
        </p:nvSpPr>
        <p:spPr>
          <a:xfrm>
            <a:off x="2768261" y="3413836"/>
            <a:ext cx="109843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20%</a:t>
            </a:r>
          </a:p>
          <a:p>
            <a:endParaRPr lang="de-AT" sz="1050" b="1" dirty="0"/>
          </a:p>
        </p:txBody>
      </p:sp>
      <p:sp>
        <p:nvSpPr>
          <p:cNvPr id="1045" name="Pfeil: nach rechts 1044">
            <a:extLst>
              <a:ext uri="{FF2B5EF4-FFF2-40B4-BE49-F238E27FC236}">
                <a16:creationId xmlns:a16="http://schemas.microsoft.com/office/drawing/2014/main" id="{0DAB2D49-A7DF-D1F8-3DAF-2A6B45B70608}"/>
              </a:ext>
            </a:extLst>
          </p:cNvPr>
          <p:cNvSpPr/>
          <p:nvPr/>
        </p:nvSpPr>
        <p:spPr>
          <a:xfrm>
            <a:off x="2605887" y="2582430"/>
            <a:ext cx="1582501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065" name="Pfeil: nach rechts 1064">
            <a:extLst>
              <a:ext uri="{FF2B5EF4-FFF2-40B4-BE49-F238E27FC236}">
                <a16:creationId xmlns:a16="http://schemas.microsoft.com/office/drawing/2014/main" id="{FF92A2F5-73E1-6F5C-3295-EE54266FF7A4}"/>
              </a:ext>
            </a:extLst>
          </p:cNvPr>
          <p:cNvSpPr/>
          <p:nvPr/>
        </p:nvSpPr>
        <p:spPr>
          <a:xfrm>
            <a:off x="2608728" y="5137476"/>
            <a:ext cx="313866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042" name="Pfeil: nach rechts 1041">
            <a:extLst>
              <a:ext uri="{FF2B5EF4-FFF2-40B4-BE49-F238E27FC236}">
                <a16:creationId xmlns:a16="http://schemas.microsoft.com/office/drawing/2014/main" id="{7D650649-3289-8F19-EB8F-7688D1989048}"/>
              </a:ext>
            </a:extLst>
          </p:cNvPr>
          <p:cNvSpPr/>
          <p:nvPr/>
        </p:nvSpPr>
        <p:spPr>
          <a:xfrm>
            <a:off x="2605206" y="4511294"/>
            <a:ext cx="3142185" cy="632484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42B4DE9F-49D4-CF2C-E100-A62357355D91}"/>
              </a:ext>
            </a:extLst>
          </p:cNvPr>
          <p:cNvSpPr/>
          <p:nvPr/>
        </p:nvSpPr>
        <p:spPr>
          <a:xfrm>
            <a:off x="1662915" y="2596840"/>
            <a:ext cx="954424" cy="3177255"/>
          </a:xfrm>
          <a:prstGeom prst="rect">
            <a:avLst/>
          </a:prstGeom>
          <a:solidFill>
            <a:srgbClr val="83A3D7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E83B8C1B-B145-B717-481A-7DA29C8A0826}"/>
              </a:ext>
            </a:extLst>
          </p:cNvPr>
          <p:cNvSpPr/>
          <p:nvPr/>
        </p:nvSpPr>
        <p:spPr>
          <a:xfrm>
            <a:off x="484185" y="3398826"/>
            <a:ext cx="861619" cy="203981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9271C23-E6A6-A673-981F-9F6327A27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185" y="268856"/>
            <a:ext cx="8678669" cy="785882"/>
          </a:xfrm>
        </p:spPr>
        <p:txBody>
          <a:bodyPr>
            <a:noAutofit/>
          </a:bodyPr>
          <a:lstStyle/>
          <a:p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Zuwendung vermögenswerter Stellung </a:t>
            </a:r>
            <a:r>
              <a:rPr lang="de-DE" sz="24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400" dirty="0">
                <a:latin typeface="Arial Black" panose="020B0A04020102020204" pitchFamily="34" charset="0"/>
              </a:rPr>
              <a:t>§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781 Abs 1 Z 6 </a:t>
            </a:r>
            <a:r>
              <a:rPr lang="de-DE" sz="2400" dirty="0"/>
              <a:t>– 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Mehr-Stifter-Konstruktion  </a:t>
            </a:r>
            <a:endParaRPr lang="de-AT" sz="24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58C260E-4FEB-BB8A-3D85-7B5F41A762AC}"/>
              </a:ext>
            </a:extLst>
          </p:cNvPr>
          <p:cNvSpPr txBox="1"/>
          <p:nvPr/>
        </p:nvSpPr>
        <p:spPr>
          <a:xfrm>
            <a:off x="30864" y="2022396"/>
            <a:ext cx="171367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700" dirty="0">
                <a:latin typeface="Arial Black" panose="020B0A04020102020204" pitchFamily="34" charset="0"/>
              </a:rPr>
              <a:t>S, E und So sind</a:t>
            </a:r>
          </a:p>
          <a:p>
            <a:pPr algn="ctr"/>
            <a:r>
              <a:rPr lang="de-DE" sz="700" dirty="0">
                <a:latin typeface="Arial Black" panose="020B0A04020102020204" pitchFamily="34" charset="0"/>
              </a:rPr>
              <a:t>Erst-, Zweit- und </a:t>
            </a:r>
            <a:r>
              <a:rPr lang="de-DE" sz="700" dirty="0" err="1">
                <a:latin typeface="Arial Black" panose="020B0A04020102020204" pitchFamily="34" charset="0"/>
              </a:rPr>
              <a:t>Drittstifter:in</a:t>
            </a:r>
            <a:endParaRPr lang="de-DE" sz="700" dirty="0">
              <a:latin typeface="Arial Black" panose="020B0A04020102020204" pitchFamily="34" charset="0"/>
            </a:endParaRPr>
          </a:p>
          <a:p>
            <a:pPr algn="ctr"/>
            <a:endParaRPr lang="de-DE" sz="700" dirty="0">
              <a:latin typeface="Arial Black" panose="020B0A04020102020204" pitchFamily="34" charset="0"/>
            </a:endParaRPr>
          </a:p>
          <a:p>
            <a:pPr algn="ctr"/>
            <a:r>
              <a:rPr lang="de-DE" sz="700" dirty="0">
                <a:latin typeface="Arial Black" panose="020B0A04020102020204" pitchFamily="34" charset="0"/>
              </a:rPr>
              <a:t> Vorbehalt des (gemeinsamen) Widerrufs- und umfassenden Änderungsrechts, wird nach dem Ableben eines Mitstifters von den Überlebenden gemeinsam, vom letzten Überlebenden alleine ausgeübt </a:t>
            </a:r>
            <a:br>
              <a:rPr lang="de-DE" sz="700" b="1" dirty="0">
                <a:latin typeface="Arial Black" panose="020B0A04020102020204" pitchFamily="34" charset="0"/>
              </a:rPr>
            </a:br>
            <a:endParaRPr lang="de-AT" sz="700" b="1" dirty="0">
              <a:latin typeface="Arial Black" panose="020B0A04020102020204" pitchFamily="34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02B61B16-FA69-C181-5FE8-19584169AB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965" y="3554704"/>
            <a:ext cx="266046" cy="40867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41BCE229-10A3-B05C-6558-16ED63D7C17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90290" y="4141686"/>
            <a:ext cx="260804" cy="400617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8676E960-FECD-2556-097B-6986B2EB728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04942" y="4781623"/>
            <a:ext cx="260804" cy="400617"/>
          </a:xfrm>
          <a:prstGeom prst="rect">
            <a:avLst/>
          </a:prstGeom>
        </p:spPr>
      </p:pic>
      <p:sp>
        <p:nvSpPr>
          <p:cNvPr id="32" name="Pfeil: Chevron 31">
            <a:extLst>
              <a:ext uri="{FF2B5EF4-FFF2-40B4-BE49-F238E27FC236}">
                <a16:creationId xmlns:a16="http://schemas.microsoft.com/office/drawing/2014/main" id="{11B42728-9959-B215-596A-F514C4603647}"/>
              </a:ext>
            </a:extLst>
          </p:cNvPr>
          <p:cNvSpPr/>
          <p:nvPr/>
        </p:nvSpPr>
        <p:spPr>
          <a:xfrm>
            <a:off x="1385704" y="3613484"/>
            <a:ext cx="219075" cy="2996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1047" name="Textfeld 1046">
            <a:extLst>
              <a:ext uri="{FF2B5EF4-FFF2-40B4-BE49-F238E27FC236}">
                <a16:creationId xmlns:a16="http://schemas.microsoft.com/office/drawing/2014/main" id="{7C09B61F-E207-C697-4E7F-EABD13D6FD36}"/>
              </a:ext>
            </a:extLst>
          </p:cNvPr>
          <p:cNvSpPr txBox="1"/>
          <p:nvPr/>
        </p:nvSpPr>
        <p:spPr>
          <a:xfrm>
            <a:off x="1524245" y="2260130"/>
            <a:ext cx="12083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PS</a:t>
            </a:r>
            <a:endParaRPr lang="de-AT" sz="1100" b="1" dirty="0">
              <a:latin typeface="Arial Black" panose="020B0A04020102020204" pitchFamily="34" charset="0"/>
            </a:endParaRPr>
          </a:p>
        </p:txBody>
      </p:sp>
      <p:sp>
        <p:nvSpPr>
          <p:cNvPr id="1048" name="Textfeld 1047">
            <a:extLst>
              <a:ext uri="{FF2B5EF4-FFF2-40B4-BE49-F238E27FC236}">
                <a16:creationId xmlns:a16="http://schemas.microsoft.com/office/drawing/2014/main" id="{3C7B9B9F-50F2-92FB-2F65-8E3993CBA012}"/>
              </a:ext>
            </a:extLst>
          </p:cNvPr>
          <p:cNvSpPr txBox="1"/>
          <p:nvPr/>
        </p:nvSpPr>
        <p:spPr>
          <a:xfrm>
            <a:off x="1799767" y="3652778"/>
            <a:ext cx="92295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10 </a:t>
            </a:r>
            <a:r>
              <a:rPr lang="de-DE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Mio</a:t>
            </a:r>
            <a:endParaRPr lang="de-AT" sz="9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cxnSp>
        <p:nvCxnSpPr>
          <p:cNvPr id="1050" name="Gerader Verbinder 1049">
            <a:extLst>
              <a:ext uri="{FF2B5EF4-FFF2-40B4-BE49-F238E27FC236}">
                <a16:creationId xmlns:a16="http://schemas.microsoft.com/office/drawing/2014/main" id="{B61E299A-8192-AF5D-3D8B-FFDA9468EC95}"/>
              </a:ext>
            </a:extLst>
          </p:cNvPr>
          <p:cNvCxnSpPr/>
          <p:nvPr/>
        </p:nvCxnSpPr>
        <p:spPr>
          <a:xfrm>
            <a:off x="994589" y="1940814"/>
            <a:ext cx="587692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1" name="Textfeld 1050">
            <a:extLst>
              <a:ext uri="{FF2B5EF4-FFF2-40B4-BE49-F238E27FC236}">
                <a16:creationId xmlns:a16="http://schemas.microsoft.com/office/drawing/2014/main" id="{07CE7F95-5513-994D-7131-4B23449E2B50}"/>
              </a:ext>
            </a:extLst>
          </p:cNvPr>
          <p:cNvSpPr txBox="1"/>
          <p:nvPr/>
        </p:nvSpPr>
        <p:spPr>
          <a:xfrm>
            <a:off x="1093086" y="1469776"/>
            <a:ext cx="120831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>
                <a:latin typeface="Arial Black" panose="020B0A04020102020204" pitchFamily="34" charset="0"/>
              </a:rPr>
              <a:t>Errichtung</a:t>
            </a:r>
            <a:br>
              <a:rPr lang="de-DE" sz="1050" b="1" dirty="0">
                <a:latin typeface="Arial Black" panose="020B0A04020102020204" pitchFamily="34" charset="0"/>
              </a:rPr>
            </a:br>
            <a:r>
              <a:rPr lang="de-DE" sz="1050" b="1" dirty="0">
                <a:latin typeface="Arial Black" panose="020B0A04020102020204" pitchFamily="34" charset="0"/>
              </a:rPr>
              <a:t>1.1.2020</a:t>
            </a:r>
            <a:endParaRPr lang="de-AT" sz="1050" b="1" dirty="0">
              <a:latin typeface="Arial Black" panose="020B0A04020102020204" pitchFamily="34" charset="0"/>
            </a:endParaRPr>
          </a:p>
        </p:txBody>
      </p:sp>
      <p:sp>
        <p:nvSpPr>
          <p:cNvPr id="1052" name="Textfeld 1051">
            <a:extLst>
              <a:ext uri="{FF2B5EF4-FFF2-40B4-BE49-F238E27FC236}">
                <a16:creationId xmlns:a16="http://schemas.microsoft.com/office/drawing/2014/main" id="{57928953-4AC6-2ED7-079D-196428A1F4E9}"/>
              </a:ext>
            </a:extLst>
          </p:cNvPr>
          <p:cNvSpPr txBox="1"/>
          <p:nvPr/>
        </p:nvSpPr>
        <p:spPr>
          <a:xfrm>
            <a:off x="3510858" y="1476768"/>
            <a:ext cx="15729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>
                <a:latin typeface="Arial Black" panose="020B0A04020102020204" pitchFamily="34" charset="0"/>
              </a:rPr>
              <a:t>Tod des S 1.1.2024</a:t>
            </a:r>
            <a:endParaRPr lang="de-AT" sz="1050" dirty="0">
              <a:latin typeface="Arial Black" panose="020B0A04020102020204" pitchFamily="34" charset="0"/>
            </a:endParaRPr>
          </a:p>
        </p:txBody>
      </p:sp>
      <p:sp>
        <p:nvSpPr>
          <p:cNvPr id="1064" name="Textfeld 1063">
            <a:extLst>
              <a:ext uri="{FF2B5EF4-FFF2-40B4-BE49-F238E27FC236}">
                <a16:creationId xmlns:a16="http://schemas.microsoft.com/office/drawing/2014/main" id="{58DAC11D-4E62-3853-C2C0-2C194DA404C7}"/>
              </a:ext>
            </a:extLst>
          </p:cNvPr>
          <p:cNvSpPr txBox="1"/>
          <p:nvPr/>
        </p:nvSpPr>
        <p:spPr>
          <a:xfrm>
            <a:off x="2732562" y="4641645"/>
            <a:ext cx="1847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050" b="1" dirty="0"/>
          </a:p>
          <a:p>
            <a:endParaRPr lang="de-AT" sz="1050" b="1" dirty="0"/>
          </a:p>
        </p:txBody>
      </p:sp>
      <p:cxnSp>
        <p:nvCxnSpPr>
          <p:cNvPr id="1066" name="Gerader Verbinder 1065">
            <a:extLst>
              <a:ext uri="{FF2B5EF4-FFF2-40B4-BE49-F238E27FC236}">
                <a16:creationId xmlns:a16="http://schemas.microsoft.com/office/drawing/2014/main" id="{F0F9CF33-B4A1-0A0A-489B-6585EC0B0AC3}"/>
              </a:ext>
            </a:extLst>
          </p:cNvPr>
          <p:cNvCxnSpPr>
            <a:cxnSpLocks/>
          </p:cNvCxnSpPr>
          <p:nvPr/>
        </p:nvCxnSpPr>
        <p:spPr>
          <a:xfrm flipV="1">
            <a:off x="4203678" y="3223780"/>
            <a:ext cx="0" cy="2549466"/>
          </a:xfrm>
          <a:prstGeom prst="line">
            <a:avLst/>
          </a:prstGeom>
          <a:ln w="19050">
            <a:solidFill>
              <a:srgbClr val="B18EF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8" name="Textfeld 1067">
            <a:extLst>
              <a:ext uri="{FF2B5EF4-FFF2-40B4-BE49-F238E27FC236}">
                <a16:creationId xmlns:a16="http://schemas.microsoft.com/office/drawing/2014/main" id="{0D561037-29B7-16D7-B4D5-09C801C517BA}"/>
              </a:ext>
            </a:extLst>
          </p:cNvPr>
          <p:cNvSpPr txBox="1"/>
          <p:nvPr/>
        </p:nvSpPr>
        <p:spPr>
          <a:xfrm>
            <a:off x="4307532" y="5270885"/>
            <a:ext cx="11272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900" dirty="0" err="1">
                <a:solidFill>
                  <a:srgbClr val="FF0000"/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 20%</a:t>
            </a:r>
          </a:p>
          <a:p>
            <a:pPr algn="ctr"/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nicht </a:t>
            </a:r>
            <a:r>
              <a:rPr lang="de-DE" sz="900" dirty="0" err="1">
                <a:solidFill>
                  <a:srgbClr val="FF0000"/>
                </a:solidFill>
                <a:latin typeface="Arial Black" panose="020B0A04020102020204" pitchFamily="34" charset="0"/>
              </a:rPr>
              <a:t>hinzurpfl</a:t>
            </a:r>
            <a:r>
              <a:rPr lang="de-DE" sz="9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endParaRPr lang="de-AT" sz="9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071" name="Textfeld 1070">
            <a:extLst>
              <a:ext uri="{FF2B5EF4-FFF2-40B4-BE49-F238E27FC236}">
                <a16:creationId xmlns:a16="http://schemas.microsoft.com/office/drawing/2014/main" id="{06EFB581-E4EA-457D-45CF-AC44F234F93C}"/>
              </a:ext>
            </a:extLst>
          </p:cNvPr>
          <p:cNvSpPr txBox="1"/>
          <p:nvPr/>
        </p:nvSpPr>
        <p:spPr>
          <a:xfrm>
            <a:off x="4381606" y="4692421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AT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20%</a:t>
            </a:r>
          </a:p>
          <a:p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1072" name="Textfeld 1071">
            <a:extLst>
              <a:ext uri="{FF2B5EF4-FFF2-40B4-BE49-F238E27FC236}">
                <a16:creationId xmlns:a16="http://schemas.microsoft.com/office/drawing/2014/main" id="{246D3B4A-C773-8C29-5791-1EF86C0E9E3F}"/>
              </a:ext>
            </a:extLst>
          </p:cNvPr>
          <p:cNvSpPr txBox="1"/>
          <p:nvPr/>
        </p:nvSpPr>
        <p:spPr>
          <a:xfrm>
            <a:off x="4381606" y="3934211"/>
            <a:ext cx="870751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050" b="1" dirty="0"/>
          </a:p>
          <a:p>
            <a:pPr algn="ctr"/>
            <a:r>
              <a:rPr lang="de-AT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AT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20%</a:t>
            </a:r>
          </a:p>
          <a:p>
            <a:endParaRPr lang="de-AT" sz="900" dirty="0">
              <a:latin typeface="Arial Black" panose="020B0A04020102020204" pitchFamily="34" charset="0"/>
            </a:endParaRPr>
          </a:p>
        </p:txBody>
      </p:sp>
      <p:sp>
        <p:nvSpPr>
          <p:cNvPr id="1073" name="Textfeld 1072">
            <a:extLst>
              <a:ext uri="{FF2B5EF4-FFF2-40B4-BE49-F238E27FC236}">
                <a16:creationId xmlns:a16="http://schemas.microsoft.com/office/drawing/2014/main" id="{F35E71F1-26F7-7791-8526-5AC75C8AABE0}"/>
              </a:ext>
            </a:extLst>
          </p:cNvPr>
          <p:cNvSpPr txBox="1"/>
          <p:nvPr/>
        </p:nvSpPr>
        <p:spPr>
          <a:xfrm>
            <a:off x="4413138" y="3479503"/>
            <a:ext cx="870751" cy="5309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bg1"/>
                </a:solidFill>
                <a:latin typeface="Arial Black" panose="020B0A04020102020204" pitchFamily="34" charset="0"/>
              </a:rPr>
              <a:t> 40%</a:t>
            </a:r>
          </a:p>
          <a:p>
            <a:endParaRPr lang="de-DE" sz="9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endParaRPr lang="de-AT" sz="1050" b="1" dirty="0"/>
          </a:p>
        </p:txBody>
      </p:sp>
      <p:sp>
        <p:nvSpPr>
          <p:cNvPr id="1074" name="Textfeld 1073">
            <a:extLst>
              <a:ext uri="{FF2B5EF4-FFF2-40B4-BE49-F238E27FC236}">
                <a16:creationId xmlns:a16="http://schemas.microsoft.com/office/drawing/2014/main" id="{F7394E49-2100-0626-F06E-9777BA961B27}"/>
              </a:ext>
            </a:extLst>
          </p:cNvPr>
          <p:cNvSpPr txBox="1"/>
          <p:nvPr/>
        </p:nvSpPr>
        <p:spPr>
          <a:xfrm>
            <a:off x="2742798" y="2798314"/>
            <a:ext cx="109843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20%</a:t>
            </a:r>
          </a:p>
          <a:p>
            <a:endParaRPr lang="de-AT" sz="1050" b="1" dirty="0"/>
          </a:p>
        </p:txBody>
      </p:sp>
      <p:sp>
        <p:nvSpPr>
          <p:cNvPr id="1077" name="Textfeld 1076">
            <a:extLst>
              <a:ext uri="{FF2B5EF4-FFF2-40B4-BE49-F238E27FC236}">
                <a16:creationId xmlns:a16="http://schemas.microsoft.com/office/drawing/2014/main" id="{9017926A-4354-FC35-B6C0-0682BA8E8505}"/>
              </a:ext>
            </a:extLst>
          </p:cNvPr>
          <p:cNvSpPr txBox="1"/>
          <p:nvPr/>
        </p:nvSpPr>
        <p:spPr>
          <a:xfrm>
            <a:off x="2790539" y="4710861"/>
            <a:ext cx="1107352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DE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20%</a:t>
            </a:r>
          </a:p>
          <a:p>
            <a:endParaRPr lang="de-AT" sz="1050" b="1" dirty="0"/>
          </a:p>
        </p:txBody>
      </p:sp>
      <p:pic>
        <p:nvPicPr>
          <p:cNvPr id="1026" name="Picture 2" descr="Greifen - Kostenlose hände und gesten-Icons">
            <a:extLst>
              <a:ext uri="{FF2B5EF4-FFF2-40B4-BE49-F238E27FC236}">
                <a16:creationId xmlns:a16="http://schemas.microsoft.com/office/drawing/2014/main" id="{8491CD92-9224-67E3-ADF4-223001609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5961">
            <a:off x="1026605" y="3999168"/>
            <a:ext cx="1395972" cy="1395972"/>
          </a:xfrm>
          <a:prstGeom prst="rect">
            <a:avLst/>
          </a:prstGeom>
          <a:noFill/>
          <a:ln>
            <a:noFill/>
          </a:ln>
        </p:spPr>
      </p:pic>
      <p:sp>
        <p:nvSpPr>
          <p:cNvPr id="1081" name="Textfeld 1080">
            <a:extLst>
              <a:ext uri="{FF2B5EF4-FFF2-40B4-BE49-F238E27FC236}">
                <a16:creationId xmlns:a16="http://schemas.microsoft.com/office/drawing/2014/main" id="{4B113870-48CF-870F-8D4B-D4A600540FAC}"/>
              </a:ext>
            </a:extLst>
          </p:cNvPr>
          <p:cNvSpPr txBox="1"/>
          <p:nvPr/>
        </p:nvSpPr>
        <p:spPr>
          <a:xfrm>
            <a:off x="6871514" y="2211247"/>
            <a:ext cx="5818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err="1">
                <a:latin typeface="Arial Black" panose="020B0A04020102020204" pitchFamily="34" charset="0"/>
              </a:rPr>
              <a:t>Beg</a:t>
            </a:r>
            <a:endParaRPr lang="de-AT" sz="1200" b="1" dirty="0">
              <a:latin typeface="Arial Black" panose="020B0A04020102020204" pitchFamily="34" charset="0"/>
            </a:endParaRPr>
          </a:p>
        </p:txBody>
      </p:sp>
      <p:pic>
        <p:nvPicPr>
          <p:cNvPr id="1082" name="Grafik 1081">
            <a:extLst>
              <a:ext uri="{FF2B5EF4-FFF2-40B4-BE49-F238E27FC236}">
                <a16:creationId xmlns:a16="http://schemas.microsoft.com/office/drawing/2014/main" id="{E97D14B5-31E4-628E-A4A0-D053ED2BD98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70557" y="3204552"/>
            <a:ext cx="411752" cy="632485"/>
          </a:xfrm>
          <a:prstGeom prst="rect">
            <a:avLst/>
          </a:prstGeom>
        </p:spPr>
      </p:pic>
      <p:pic>
        <p:nvPicPr>
          <p:cNvPr id="1083" name="Grafik 1082">
            <a:extLst>
              <a:ext uri="{FF2B5EF4-FFF2-40B4-BE49-F238E27FC236}">
                <a16:creationId xmlns:a16="http://schemas.microsoft.com/office/drawing/2014/main" id="{8DB7C812-39B9-163A-AFC0-1EAC34FC660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72596" y="3840065"/>
            <a:ext cx="407675" cy="626223"/>
          </a:xfrm>
          <a:prstGeom prst="rect">
            <a:avLst/>
          </a:prstGeom>
        </p:spPr>
      </p:pic>
      <p:pic>
        <p:nvPicPr>
          <p:cNvPr id="1084" name="Grafik 1083">
            <a:extLst>
              <a:ext uri="{FF2B5EF4-FFF2-40B4-BE49-F238E27FC236}">
                <a16:creationId xmlns:a16="http://schemas.microsoft.com/office/drawing/2014/main" id="{CB326BA8-115C-C262-D9F8-2F5001852E4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72596" y="4496688"/>
            <a:ext cx="407675" cy="626223"/>
          </a:xfrm>
          <a:prstGeom prst="rect">
            <a:avLst/>
          </a:prstGeom>
        </p:spPr>
      </p:pic>
      <p:sp>
        <p:nvSpPr>
          <p:cNvPr id="1086" name="Textfeld 1085">
            <a:extLst>
              <a:ext uri="{FF2B5EF4-FFF2-40B4-BE49-F238E27FC236}">
                <a16:creationId xmlns:a16="http://schemas.microsoft.com/office/drawing/2014/main" id="{BFCF2332-7E22-573B-DD95-525E9FAA0F85}"/>
              </a:ext>
            </a:extLst>
          </p:cNvPr>
          <p:cNvSpPr txBox="1"/>
          <p:nvPr/>
        </p:nvSpPr>
        <p:spPr>
          <a:xfrm>
            <a:off x="6193254" y="3474984"/>
            <a:ext cx="2054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E/</a:t>
            </a:r>
            <a:r>
              <a:rPr lang="de-DE" sz="1200" dirty="0" err="1">
                <a:latin typeface="Arial Black" panose="020B0A04020102020204" pitchFamily="34" charset="0"/>
              </a:rPr>
              <a:t>ZweitSt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087" name="Textfeld 1086">
            <a:extLst>
              <a:ext uri="{FF2B5EF4-FFF2-40B4-BE49-F238E27FC236}">
                <a16:creationId xmlns:a16="http://schemas.microsoft.com/office/drawing/2014/main" id="{FDB0AF37-AAA1-230B-3FB0-3CACD538CE13}"/>
              </a:ext>
            </a:extLst>
          </p:cNvPr>
          <p:cNvSpPr txBox="1"/>
          <p:nvPr/>
        </p:nvSpPr>
        <p:spPr>
          <a:xfrm>
            <a:off x="6404626" y="4112483"/>
            <a:ext cx="16317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So/</a:t>
            </a:r>
            <a:r>
              <a:rPr lang="de-DE" sz="1200" dirty="0" err="1">
                <a:latin typeface="Arial Black" panose="020B0A04020102020204" pitchFamily="34" charset="0"/>
              </a:rPr>
              <a:t>DrittSt</a:t>
            </a:r>
            <a:endParaRPr lang="de-DE" sz="1200" dirty="0">
              <a:latin typeface="Arial Black" panose="020B0A04020102020204" pitchFamily="34" charset="0"/>
            </a:endParaRPr>
          </a:p>
        </p:txBody>
      </p:sp>
      <p:sp>
        <p:nvSpPr>
          <p:cNvPr id="1088" name="Textfeld 1087">
            <a:extLst>
              <a:ext uri="{FF2B5EF4-FFF2-40B4-BE49-F238E27FC236}">
                <a16:creationId xmlns:a16="http://schemas.microsoft.com/office/drawing/2014/main" id="{9AF88390-C42B-301E-45CC-060331628367}"/>
              </a:ext>
            </a:extLst>
          </p:cNvPr>
          <p:cNvSpPr txBox="1"/>
          <p:nvPr/>
        </p:nvSpPr>
        <p:spPr>
          <a:xfrm>
            <a:off x="6689854" y="4710894"/>
            <a:ext cx="1061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>
                <a:latin typeface="Arial Black" panose="020B0A04020102020204" pitchFamily="34" charset="0"/>
              </a:rPr>
              <a:t>To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089" name="Textfeld 1088">
            <a:extLst>
              <a:ext uri="{FF2B5EF4-FFF2-40B4-BE49-F238E27FC236}">
                <a16:creationId xmlns:a16="http://schemas.microsoft.com/office/drawing/2014/main" id="{69989110-BC9B-09F3-6504-1AA52CA1679C}"/>
              </a:ext>
            </a:extLst>
          </p:cNvPr>
          <p:cNvSpPr txBox="1"/>
          <p:nvPr/>
        </p:nvSpPr>
        <p:spPr>
          <a:xfrm>
            <a:off x="6404626" y="5328810"/>
            <a:ext cx="1631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 err="1">
                <a:latin typeface="Arial Black" panose="020B0A04020102020204" pitchFamily="34" charset="0"/>
              </a:rPr>
              <a:t>gVerein</a:t>
            </a:r>
            <a:endParaRPr lang="de-DE" sz="1200" dirty="0">
              <a:latin typeface="Arial Black" panose="020B0A04020102020204" pitchFamily="34" charset="0"/>
            </a:endParaRPr>
          </a:p>
        </p:txBody>
      </p:sp>
      <p:pic>
        <p:nvPicPr>
          <p:cNvPr id="1090" name="Grafik 1089">
            <a:extLst>
              <a:ext uri="{FF2B5EF4-FFF2-40B4-BE49-F238E27FC236}">
                <a16:creationId xmlns:a16="http://schemas.microsoft.com/office/drawing/2014/main" id="{122B7647-5D9A-AAA9-25B7-23427D1397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4680" y="2571889"/>
            <a:ext cx="403506" cy="619818"/>
          </a:xfrm>
          <a:prstGeom prst="rect">
            <a:avLst/>
          </a:prstGeom>
        </p:spPr>
      </p:pic>
      <p:sp>
        <p:nvSpPr>
          <p:cNvPr id="1091" name="Textfeld 1090">
            <a:extLst>
              <a:ext uri="{FF2B5EF4-FFF2-40B4-BE49-F238E27FC236}">
                <a16:creationId xmlns:a16="http://schemas.microsoft.com/office/drawing/2014/main" id="{E13CDF50-96E5-0C89-8E0A-8D03AAECE8B1}"/>
              </a:ext>
            </a:extLst>
          </p:cNvPr>
          <p:cNvSpPr txBox="1"/>
          <p:nvPr/>
        </p:nvSpPr>
        <p:spPr>
          <a:xfrm>
            <a:off x="6588747" y="2743299"/>
            <a:ext cx="1263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latin typeface="Arial Black" panose="020B0A04020102020204" pitchFamily="34" charset="0"/>
              </a:rPr>
              <a:t>S/</a:t>
            </a:r>
            <a:r>
              <a:rPr lang="de-DE" sz="1200" dirty="0" err="1">
                <a:latin typeface="Arial Black" panose="020B0A04020102020204" pitchFamily="34" charset="0"/>
              </a:rPr>
              <a:t>ErstSt</a:t>
            </a:r>
            <a:r>
              <a:rPr lang="de-DE" sz="1200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1049" name="Pfeil: Chevron 1048">
            <a:extLst>
              <a:ext uri="{FF2B5EF4-FFF2-40B4-BE49-F238E27FC236}">
                <a16:creationId xmlns:a16="http://schemas.microsoft.com/office/drawing/2014/main" id="{81870736-278D-551B-6517-DEE6E2A643E7}"/>
              </a:ext>
            </a:extLst>
          </p:cNvPr>
          <p:cNvSpPr/>
          <p:nvPr/>
        </p:nvSpPr>
        <p:spPr>
          <a:xfrm>
            <a:off x="1387870" y="3614851"/>
            <a:ext cx="219075" cy="2996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cxnSp>
        <p:nvCxnSpPr>
          <p:cNvPr id="2" name="Gerader Verbinder 1">
            <a:extLst>
              <a:ext uri="{FF2B5EF4-FFF2-40B4-BE49-F238E27FC236}">
                <a16:creationId xmlns:a16="http://schemas.microsoft.com/office/drawing/2014/main" id="{526B7C17-49BE-7127-0F66-C2C4183DB397}"/>
              </a:ext>
            </a:extLst>
          </p:cNvPr>
          <p:cNvCxnSpPr>
            <a:cxnSpLocks/>
          </p:cNvCxnSpPr>
          <p:nvPr/>
        </p:nvCxnSpPr>
        <p:spPr>
          <a:xfrm flipV="1">
            <a:off x="1659963" y="1945370"/>
            <a:ext cx="0" cy="660922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5" name="Textfeld 4">
            <a:extLst>
              <a:ext uri="{FF2B5EF4-FFF2-40B4-BE49-F238E27FC236}">
                <a16:creationId xmlns:a16="http://schemas.microsoft.com/office/drawing/2014/main" id="{B421A7D7-5D5D-F451-C41C-F4EB53C4C9B4}"/>
              </a:ext>
            </a:extLst>
          </p:cNvPr>
          <p:cNvSpPr txBox="1"/>
          <p:nvPr/>
        </p:nvSpPr>
        <p:spPr>
          <a:xfrm>
            <a:off x="7755063" y="1226977"/>
            <a:ext cx="415619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de-DE" sz="1300" dirty="0"/>
              <a:t>S/</a:t>
            </a:r>
            <a:r>
              <a:rPr lang="de-DE" sz="1300" dirty="0" err="1"/>
              <a:t>ErstSt</a:t>
            </a:r>
            <a:r>
              <a:rPr lang="de-DE" sz="1300" dirty="0"/>
              <a:t> kann </a:t>
            </a:r>
            <a:r>
              <a:rPr lang="de-DE" sz="1300" dirty="0">
                <a:latin typeface="Arial Black" panose="020B0A04020102020204" pitchFamily="34" charset="0"/>
              </a:rPr>
              <a:t>Stifterrechte nicht</a:t>
            </a:r>
            <a:r>
              <a:rPr lang="de-DE" sz="1300" dirty="0"/>
              <a:t> mehr </a:t>
            </a:r>
            <a:r>
              <a:rPr lang="de-DE" sz="1300" dirty="0">
                <a:latin typeface="Arial Black" panose="020B0A04020102020204" pitchFamily="34" charset="0"/>
              </a:rPr>
              <a:t>alleine</a:t>
            </a:r>
            <a:r>
              <a:rPr lang="de-DE" sz="1300" dirty="0"/>
              <a:t> ausüben, </a:t>
            </a:r>
            <a:r>
              <a:rPr lang="de-DE" sz="1300" dirty="0">
                <a:latin typeface="Arial Black" panose="020B0A04020102020204" pitchFamily="34" charset="0"/>
              </a:rPr>
              <a:t>Vermögensopfer</a:t>
            </a:r>
            <a:r>
              <a:rPr lang="de-DE" sz="1300" dirty="0"/>
              <a:t> wurde erbracht?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/>
              <a:t>Irrelevanz faktischer, </a:t>
            </a:r>
            <a:r>
              <a:rPr lang="de-DE" sz="1300" dirty="0" err="1"/>
              <a:t>zB</a:t>
            </a:r>
            <a:r>
              <a:rPr lang="de-DE" sz="1300" dirty="0"/>
              <a:t> familiär bedingter Einflussrechte (so 2 Ob 98/17a)?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/>
              <a:t>Hindert Möglichkeit des nachträglichen Wegfalls (</a:t>
            </a:r>
            <a:r>
              <a:rPr lang="de-DE" sz="1300" dirty="0" err="1"/>
              <a:t>zB</a:t>
            </a:r>
            <a:r>
              <a:rPr lang="de-DE" sz="1300" dirty="0"/>
              <a:t> durch gemeinsames Ableben von E und So) Vermögensopfer (</a:t>
            </a:r>
            <a:r>
              <a:rPr lang="de-DE" sz="1300" dirty="0" err="1"/>
              <a:t>ggt</a:t>
            </a:r>
            <a:r>
              <a:rPr lang="de-DE" sz="1300" dirty="0"/>
              <a:t> 2 Ob 210/23f – Vermögensopfer trotz Rückfalls bei </a:t>
            </a:r>
            <a:r>
              <a:rPr lang="de-DE" sz="1300" dirty="0" err="1"/>
              <a:t>Vortod</a:t>
            </a:r>
            <a:r>
              <a:rPr lang="de-DE" sz="1300" dirty="0"/>
              <a:t> des Geschenknehmers)?</a:t>
            </a:r>
          </a:p>
          <a:p>
            <a:pPr marL="265113" indent="-265113" algn="just">
              <a:spcBef>
                <a:spcPts val="1200"/>
              </a:spcBef>
            </a:pPr>
            <a:r>
              <a:rPr lang="de-DE" sz="1700" dirty="0">
                <a:sym typeface="Wingdings" panose="05000000000000000000" pitchFamily="2" charset="2"/>
              </a:rPr>
              <a:t>	</a:t>
            </a:r>
            <a:r>
              <a:rPr lang="de-DE" sz="1300" dirty="0">
                <a:sym typeface="Wingdings" panose="05000000000000000000" pitchFamily="2" charset="2"/>
              </a:rPr>
              <a:t>keine Hinzurechnung nach Z 4 oder 5, sondern </a:t>
            </a:r>
            <a:r>
              <a:rPr lang="de-DE" sz="1300" dirty="0"/>
              <a:t>Zuwendung einer </a:t>
            </a:r>
            <a:r>
              <a:rPr lang="de-DE" sz="1300" dirty="0" err="1"/>
              <a:t>vermögenswerten</a:t>
            </a:r>
            <a:r>
              <a:rPr lang="de-DE" sz="1300" dirty="0"/>
              <a:t> Stellung </a:t>
            </a:r>
            <a:r>
              <a:rPr lang="de-DE" sz="1300" dirty="0" err="1"/>
              <a:t>iHv</a:t>
            </a:r>
            <a:r>
              <a:rPr lang="de-DE" sz="1300" dirty="0"/>
              <a:t> 10 iSd </a:t>
            </a:r>
            <a:r>
              <a:rPr lang="de-DE" sz="1300" dirty="0">
                <a:latin typeface="Arial Black" panose="020B0A04020102020204" pitchFamily="34" charset="0"/>
              </a:rPr>
              <a:t>§ 781 Abs 1 Z 6</a:t>
            </a:r>
            <a:r>
              <a:rPr lang="de-DE" sz="1300" dirty="0"/>
              <a:t> vom E/</a:t>
            </a:r>
            <a:r>
              <a:rPr lang="de-DE" sz="1300" dirty="0" err="1"/>
              <a:t>ErstSt</a:t>
            </a:r>
            <a:r>
              <a:rPr lang="de-DE" sz="1300" dirty="0"/>
              <a:t> an E/</a:t>
            </a:r>
            <a:r>
              <a:rPr lang="de-DE" sz="1300" dirty="0" err="1"/>
              <a:t>ZweitSt</a:t>
            </a:r>
            <a:r>
              <a:rPr lang="de-DE" sz="1300" dirty="0"/>
              <a:t> und So/</a:t>
            </a:r>
            <a:r>
              <a:rPr lang="de-DE" sz="1300" dirty="0" err="1"/>
              <a:t>DrittStift</a:t>
            </a:r>
            <a:r>
              <a:rPr lang="de-DE" sz="1300" dirty="0"/>
              <a:t> </a:t>
            </a:r>
            <a:r>
              <a:rPr lang="de-DE" sz="1400" dirty="0"/>
              <a:t>(</a:t>
            </a:r>
            <a:r>
              <a:rPr lang="de-DE" sz="1300" dirty="0"/>
              <a:t>soweit Vermögen noch nicht an </a:t>
            </a:r>
            <a:r>
              <a:rPr lang="de-DE" sz="1300" dirty="0" err="1"/>
              <a:t>Beg</a:t>
            </a:r>
            <a:r>
              <a:rPr lang="de-DE" sz="1300" dirty="0"/>
              <a:t> ausgeschüttet wurde); solidarische (?) Haftung von E und So für 1,66 bei sonstiger Exekution in deren Stifterrechte. </a:t>
            </a:r>
          </a:p>
          <a:p>
            <a:pPr algn="just">
              <a:spcBef>
                <a:spcPts val="1200"/>
              </a:spcBef>
            </a:pPr>
            <a:r>
              <a:rPr lang="de-DE" sz="1300" dirty="0">
                <a:latin typeface="Arial Black" panose="020B0A04020102020204" pitchFamily="34" charset="0"/>
              </a:rPr>
              <a:t>Bewertungsstichtag</a:t>
            </a:r>
            <a:r>
              <a:rPr lang="de-DE" sz="1300" dirty="0"/>
              <a:t>?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latin typeface="Arial Black" panose="020B0A04020102020204" pitchFamily="34" charset="0"/>
              </a:rPr>
              <a:t>1. 1. 2020 </a:t>
            </a:r>
            <a:r>
              <a:rPr lang="de-DE" sz="1300" dirty="0"/>
              <a:t>(2 Ob 98/17a, 2 Ob 210/23 zu § 794 aF) </a:t>
            </a:r>
          </a:p>
          <a:p>
            <a:pPr marL="285750" indent="-2857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latin typeface="Arial Black" panose="020B0A04020102020204" pitchFamily="34" charset="0"/>
              </a:rPr>
              <a:t>1. 1. 2024 </a:t>
            </a:r>
            <a:r>
              <a:rPr lang="de-DE" sz="1300" dirty="0"/>
              <a:t>(</a:t>
            </a:r>
            <a:r>
              <a:rPr lang="de-DE" sz="1300" i="1" dirty="0"/>
              <a:t>Zollner/Hartlieb</a:t>
            </a:r>
            <a:r>
              <a:rPr lang="de-DE" sz="1300" dirty="0"/>
              <a:t>)? </a:t>
            </a:r>
            <a:endParaRPr lang="de-AT" sz="1300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9A2A8558-E536-2545-707C-E61916A3B424}"/>
              </a:ext>
            </a:extLst>
          </p:cNvPr>
          <p:cNvSpPr txBox="1"/>
          <p:nvPr/>
        </p:nvSpPr>
        <p:spPr>
          <a:xfrm>
            <a:off x="6248400" y="559103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EECF632-557F-3A05-2BA4-4C7C596095A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5953" y="5281007"/>
            <a:ext cx="400960" cy="400960"/>
          </a:xfrm>
          <a:prstGeom prst="rect">
            <a:avLst/>
          </a:prstGeom>
          <a:solidFill>
            <a:schemeClr val="accent4"/>
          </a:solidFill>
        </p:spPr>
      </p:pic>
      <p:sp>
        <p:nvSpPr>
          <p:cNvPr id="19" name="Pfeil: nach rechts 18">
            <a:extLst>
              <a:ext uri="{FF2B5EF4-FFF2-40B4-BE49-F238E27FC236}">
                <a16:creationId xmlns:a16="http://schemas.microsoft.com/office/drawing/2014/main" id="{478965B9-0BA1-1650-2A72-1678F8DB46DF}"/>
              </a:ext>
            </a:extLst>
          </p:cNvPr>
          <p:cNvSpPr/>
          <p:nvPr/>
        </p:nvSpPr>
        <p:spPr>
          <a:xfrm rot="10800000">
            <a:off x="1207368" y="5919936"/>
            <a:ext cx="5041031" cy="405544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rgbClr val="FF0000"/>
              </a:solidFill>
            </a:endParaRP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9AE25D9A-FC25-E160-D84E-39C4501702F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2195" y="5695430"/>
            <a:ext cx="407675" cy="626223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1F1EEA55-98E6-2DB8-9781-08500138246F}"/>
              </a:ext>
            </a:extLst>
          </p:cNvPr>
          <p:cNvSpPr txBox="1"/>
          <p:nvPr/>
        </p:nvSpPr>
        <p:spPr>
          <a:xfrm>
            <a:off x="632764" y="6008022"/>
            <a:ext cx="6096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8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Hinzur</a:t>
            </a:r>
            <a:r>
              <a:rPr lang="de-DE" sz="8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de-DE" sz="8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vermögenswerte</a:t>
            </a:r>
            <a:r>
              <a:rPr lang="de-DE" sz="800" b="1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Stifterrechte des S/</a:t>
            </a:r>
            <a:r>
              <a:rPr lang="de-DE" sz="800" b="1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ErstSt</a:t>
            </a:r>
            <a:endParaRPr lang="de-AT" sz="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2" name="Pfeil: nach rechts 21">
            <a:extLst>
              <a:ext uri="{FF2B5EF4-FFF2-40B4-BE49-F238E27FC236}">
                <a16:creationId xmlns:a16="http://schemas.microsoft.com/office/drawing/2014/main" id="{913A16C5-42BA-EE32-4C51-F37F51397451}"/>
              </a:ext>
            </a:extLst>
          </p:cNvPr>
          <p:cNvSpPr/>
          <p:nvPr/>
        </p:nvSpPr>
        <p:spPr>
          <a:xfrm>
            <a:off x="4210163" y="3223780"/>
            <a:ext cx="1543713" cy="64519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900" dirty="0" err="1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AT" sz="900" dirty="0">
                <a:solidFill>
                  <a:schemeClr val="accent6">
                    <a:lumMod val="50000"/>
                  </a:schemeClr>
                </a:solidFill>
                <a:latin typeface="Arial Black" panose="020B0A04020102020204" pitchFamily="34" charset="0"/>
              </a:rPr>
              <a:t> 40%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B1DF392-621D-2E17-855A-94404A36CABA}"/>
              </a:ext>
            </a:extLst>
          </p:cNvPr>
          <p:cNvSpPr/>
          <p:nvPr/>
        </p:nvSpPr>
        <p:spPr>
          <a:xfrm rot="5400000">
            <a:off x="4839858" y="4731580"/>
            <a:ext cx="2772594" cy="212950"/>
          </a:xfrm>
          <a:prstGeom prst="rect">
            <a:avLst/>
          </a:prstGeom>
          <a:solidFill>
            <a:srgbClr val="A9D18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C70DC43D-DCFC-3FD3-DCA0-081F66109039}"/>
              </a:ext>
            </a:extLst>
          </p:cNvPr>
          <p:cNvSpPr txBox="1"/>
          <p:nvPr/>
        </p:nvSpPr>
        <p:spPr>
          <a:xfrm>
            <a:off x="1725721" y="2985515"/>
            <a:ext cx="782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2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VermW</a:t>
            </a:r>
            <a:endParaRPr lang="de-AT" sz="12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B0E7655-1D92-C7E5-4249-7DD1EBD55464}"/>
              </a:ext>
            </a:extLst>
          </p:cNvPr>
          <p:cNvSpPr txBox="1"/>
          <p:nvPr/>
        </p:nvSpPr>
        <p:spPr>
          <a:xfrm>
            <a:off x="5858087" y="3727181"/>
            <a:ext cx="51488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>
                <a:latin typeface="Arial Black" panose="020B0A04020102020204" pitchFamily="34" charset="0"/>
              </a:rPr>
              <a:t>1,66</a:t>
            </a:r>
            <a:endParaRPr lang="de-AT" sz="1100" dirty="0">
              <a:latin typeface="Arial Black" panose="020B0A040201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DE77DF0-524A-1143-1FAB-E9F8E826A02E}"/>
              </a:ext>
            </a:extLst>
          </p:cNvPr>
          <p:cNvSpPr txBox="1"/>
          <p:nvPr/>
        </p:nvSpPr>
        <p:spPr>
          <a:xfrm>
            <a:off x="2799639" y="4097217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900" dirty="0" err="1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BegSt</a:t>
            </a:r>
            <a:r>
              <a:rPr lang="de-AT" sz="9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 20%</a:t>
            </a:r>
          </a:p>
          <a:p>
            <a:endParaRPr lang="de-AT" sz="900" dirty="0">
              <a:latin typeface="Arial Black" panose="020B0A04020102020204" pitchFamily="34" charset="0"/>
            </a:endParaRPr>
          </a:p>
        </p:txBody>
      </p: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D2EEEB73-AA4E-5519-EE4A-BD693A59E7B0}"/>
              </a:ext>
            </a:extLst>
          </p:cNvPr>
          <p:cNvCxnSpPr>
            <a:cxnSpLocks/>
          </p:cNvCxnSpPr>
          <p:nvPr/>
        </p:nvCxnSpPr>
        <p:spPr>
          <a:xfrm flipV="1">
            <a:off x="4206253" y="1936612"/>
            <a:ext cx="0" cy="1294739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663180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54B84-1ECF-2D3E-9C8D-7169B68D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902" y="357975"/>
            <a:ext cx="10211258" cy="690563"/>
          </a:xfrm>
        </p:spPr>
        <p:txBody>
          <a:bodyPr/>
          <a:lstStyle/>
          <a:p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Begünstigung über PS/grundsätzliche Überlegungen   </a:t>
            </a:r>
            <a:endParaRPr lang="de-AT" sz="24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7D3EDB-037A-9592-217D-7CDD4574B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18" y="1266891"/>
            <a:ext cx="10515600" cy="4487059"/>
          </a:xfrm>
        </p:spPr>
        <p:txBody>
          <a:bodyPr/>
          <a:lstStyle/>
          <a:p>
            <a:pPr marL="265113" indent="-265113" algn="just">
              <a:spcBef>
                <a:spcPts val="1200"/>
              </a:spcBef>
            </a:pPr>
            <a:r>
              <a:rPr lang="de-AT" sz="2100" dirty="0">
                <a:latin typeface="Arial Black" panose="020B0A04020102020204" pitchFamily="34" charset="0"/>
              </a:rPr>
              <a:t>PS</a:t>
            </a:r>
            <a:r>
              <a:rPr lang="de-AT" sz="2100" dirty="0"/>
              <a:t> verfolgt keinen eigenständigen Zweck (Unzulässigkeit der Selbstzweckstiftung), ist nicht wirklich „Dritter“ (so </a:t>
            </a:r>
            <a:r>
              <a:rPr lang="de-AT" sz="2100" dirty="0" err="1"/>
              <a:t>hL</a:t>
            </a:r>
            <a:r>
              <a:rPr lang="de-AT" sz="2100" dirty="0"/>
              <a:t>), sondern als </a:t>
            </a:r>
            <a:r>
              <a:rPr lang="de-AT" sz="2100" dirty="0">
                <a:latin typeface="Arial Black" panose="020B0A04020102020204" pitchFamily="34" charset="0"/>
              </a:rPr>
              <a:t>„verlängerter Arm“</a:t>
            </a:r>
            <a:r>
              <a:rPr lang="de-AT" sz="2100" dirty="0"/>
              <a:t> des Stifters zu behandeln (PS und </a:t>
            </a:r>
            <a:r>
              <a:rPr lang="de-AT" sz="2100" dirty="0" err="1"/>
              <a:t>Beg</a:t>
            </a:r>
            <a:r>
              <a:rPr lang="de-AT" sz="2100" dirty="0"/>
              <a:t> sind als </a:t>
            </a:r>
            <a:r>
              <a:rPr lang="de-AT" sz="2100" dirty="0">
                <a:latin typeface="Arial Black" panose="020B0A04020102020204" pitchFamily="34" charset="0"/>
              </a:rPr>
              <a:t>eine Person </a:t>
            </a:r>
            <a:r>
              <a:rPr lang="de-AT" sz="2100" dirty="0"/>
              <a:t>zu betrachten).</a:t>
            </a:r>
          </a:p>
          <a:p>
            <a:pPr marL="265113" indent="-265113" algn="just">
              <a:spcBef>
                <a:spcPts val="1200"/>
              </a:spcBef>
            </a:pPr>
            <a:r>
              <a:rPr lang="de-AT" sz="2100" dirty="0"/>
              <a:t>Wie wäre der Vermögensfluss zu Begünstigen hinzu- und anrechnungsrechtlich zu behandeln, wenn man die </a:t>
            </a:r>
            <a:r>
              <a:rPr lang="de-AT" sz="2100" dirty="0">
                <a:latin typeface="Arial Black" panose="020B0A04020102020204" pitchFamily="34" charset="0"/>
              </a:rPr>
              <a:t>Stiftung „wegdenkt“ </a:t>
            </a:r>
            <a:r>
              <a:rPr lang="de-AT" sz="2100" dirty="0"/>
              <a:t>(</a:t>
            </a:r>
            <a:r>
              <a:rPr lang="de-AT" sz="2100" dirty="0" err="1"/>
              <a:t>vgl</a:t>
            </a:r>
            <a:r>
              <a:rPr lang="de-AT" sz="2100" dirty="0"/>
              <a:t> 1 Ob 14/21x zur Stiftung in der nachehelichen Aufteilung)? </a:t>
            </a:r>
          </a:p>
          <a:p>
            <a:pPr marL="628650" indent="-271463" algn="just">
              <a:spcBef>
                <a:spcPts val="1200"/>
              </a:spcBef>
            </a:pPr>
            <a:r>
              <a:rPr lang="de-AT" sz="1800" dirty="0">
                <a:latin typeface="Arial Black" panose="020B0A04020102020204" pitchFamily="34" charset="0"/>
                <a:sym typeface="Wingdings" panose="05000000000000000000" pitchFamily="2" charset="2"/>
              </a:rPr>
              <a:t> </a:t>
            </a:r>
            <a:r>
              <a:rPr lang="de-AT" sz="1800" dirty="0">
                <a:latin typeface="Arial Black" panose="020B0A04020102020204" pitchFamily="34" charset="0"/>
              </a:rPr>
              <a:t>Anrechnung </a:t>
            </a:r>
            <a:r>
              <a:rPr lang="de-AT" sz="1800" dirty="0"/>
              <a:t>nach </a:t>
            </a:r>
            <a:r>
              <a:rPr lang="de-AT" sz="1800" b="1" dirty="0">
                <a:latin typeface="Arial Black" panose="020B0A04020102020204" pitchFamily="34" charset="0"/>
              </a:rPr>
              <a:t>§</a:t>
            </a:r>
            <a:r>
              <a:rPr lang="de-AT" sz="1800" dirty="0">
                <a:latin typeface="Arial Black" panose="020B0A04020102020204" pitchFamily="34" charset="0"/>
              </a:rPr>
              <a:t> 781 Abs 2 Z 5 haftet </a:t>
            </a:r>
            <a:r>
              <a:rPr lang="de-AT" sz="1800" dirty="0"/>
              <a:t>am </a:t>
            </a:r>
            <a:r>
              <a:rPr lang="de-AT" sz="1800" dirty="0">
                <a:latin typeface="Arial Black" panose="020B0A04020102020204" pitchFamily="34" charset="0"/>
              </a:rPr>
              <a:t>gewidmeten Vermögen </a:t>
            </a:r>
            <a:r>
              <a:rPr lang="de-AT" sz="1800" dirty="0"/>
              <a:t>und</a:t>
            </a:r>
            <a:r>
              <a:rPr lang="de-AT" sz="1800" dirty="0">
                <a:latin typeface="Arial Black" panose="020B0A04020102020204" pitchFamily="34" charset="0"/>
              </a:rPr>
              <a:t> </a:t>
            </a:r>
            <a:r>
              <a:rPr lang="de-AT" sz="1800" dirty="0"/>
              <a:t>geht</a:t>
            </a:r>
            <a:r>
              <a:rPr lang="de-AT" sz="1800" dirty="0">
                <a:latin typeface="Arial Black" panose="020B0A04020102020204" pitchFamily="34" charset="0"/>
              </a:rPr>
              <a:t> </a:t>
            </a:r>
            <a:r>
              <a:rPr lang="de-AT" sz="1800" dirty="0"/>
              <a:t>in der </a:t>
            </a:r>
            <a:r>
              <a:rPr lang="de-AT" sz="1800" dirty="0">
                <a:latin typeface="Arial Black" panose="020B0A04020102020204" pitchFamily="34" charset="0"/>
              </a:rPr>
              <a:t>Hinzurechnung </a:t>
            </a:r>
            <a:r>
              <a:rPr lang="de-AT" sz="1800" dirty="0"/>
              <a:t>nach </a:t>
            </a:r>
            <a:r>
              <a:rPr lang="de-AT" sz="1800" dirty="0">
                <a:latin typeface="Arial Black" panose="020B0A04020102020204" pitchFamily="34" charset="0"/>
              </a:rPr>
              <a:t>Z 4 </a:t>
            </a:r>
            <a:r>
              <a:rPr lang="de-AT" sz="1800" dirty="0"/>
              <a:t>auf.</a:t>
            </a:r>
          </a:p>
          <a:p>
            <a:pPr marL="628650" indent="-271463" algn="just">
              <a:spcBef>
                <a:spcPts val="1200"/>
              </a:spcBef>
            </a:pPr>
            <a:r>
              <a:rPr lang="de-AT" sz="1800" dirty="0"/>
              <a:t>Bejahung der </a:t>
            </a:r>
            <a:r>
              <a:rPr lang="de-AT" sz="1800" dirty="0">
                <a:latin typeface="Arial Black" panose="020B0A04020102020204" pitchFamily="34" charset="0"/>
              </a:rPr>
              <a:t>Passivlegitimation</a:t>
            </a:r>
            <a:r>
              <a:rPr lang="de-AT" sz="1800" dirty="0"/>
              <a:t> der Person, die (noch) </a:t>
            </a:r>
            <a:r>
              <a:rPr lang="de-AT" sz="1800" dirty="0">
                <a:latin typeface="Arial Black" panose="020B0A04020102020204" pitchFamily="34" charset="0"/>
              </a:rPr>
              <a:t>Eigentümerin</a:t>
            </a:r>
            <a:r>
              <a:rPr lang="de-AT" sz="1800" dirty="0"/>
              <a:t> der dem Nachlass entzogenen Mittel ist (</a:t>
            </a:r>
            <a:r>
              <a:rPr lang="de-AT" sz="1800" dirty="0">
                <a:latin typeface="Arial Black" panose="020B0A04020102020204" pitchFamily="34" charset="0"/>
              </a:rPr>
              <a:t>Prinzip der Sachhaftung </a:t>
            </a:r>
            <a:r>
              <a:rPr lang="de-AT" sz="1800" dirty="0" err="1"/>
              <a:t>gem</a:t>
            </a:r>
            <a:r>
              <a:rPr lang="de-AT" sz="1800" dirty="0"/>
              <a:t> § 789) – auch für Auskunftsansprüche</a:t>
            </a:r>
          </a:p>
          <a:p>
            <a:pPr marL="628650" indent="-271463" algn="just">
              <a:spcBef>
                <a:spcPts val="1200"/>
              </a:spcBef>
            </a:pPr>
            <a:r>
              <a:rPr lang="de-AT" sz="1800" dirty="0"/>
              <a:t>keine </a:t>
            </a:r>
            <a:r>
              <a:rPr lang="de-AT" sz="1800" dirty="0">
                <a:latin typeface="Arial Black" panose="020B0A04020102020204" pitchFamily="34" charset="0"/>
              </a:rPr>
              <a:t>Aufspaltung</a:t>
            </a:r>
            <a:r>
              <a:rPr lang="de-AT" sz="1800" dirty="0"/>
              <a:t> der </a:t>
            </a:r>
            <a:r>
              <a:rPr lang="de-AT" sz="1800" dirty="0">
                <a:latin typeface="Arial Black" panose="020B0A04020102020204" pitchFamily="34" charset="0"/>
              </a:rPr>
              <a:t>Ansprüche</a:t>
            </a:r>
            <a:r>
              <a:rPr lang="de-AT" sz="1800" dirty="0"/>
              <a:t> des PB und erschwerte </a:t>
            </a:r>
            <a:r>
              <a:rPr lang="de-AT" sz="1800" dirty="0">
                <a:latin typeface="Arial Black" panose="020B0A04020102020204" pitchFamily="34" charset="0"/>
              </a:rPr>
              <a:t>Rechtsverfolgung </a:t>
            </a:r>
            <a:r>
              <a:rPr lang="de-AT" sz="1800" dirty="0"/>
              <a:t>durch PS durch subjektive </a:t>
            </a:r>
            <a:r>
              <a:rPr lang="de-AT" sz="1800" dirty="0" err="1"/>
              <a:t>Klagenhäufung</a:t>
            </a:r>
            <a:r>
              <a:rPr lang="de-AT" sz="1800" dirty="0"/>
              <a:t> für dasselbe Vermögen</a:t>
            </a:r>
          </a:p>
          <a:p>
            <a:pPr marL="625475" indent="-266700" algn="just">
              <a:spcBef>
                <a:spcPts val="1200"/>
              </a:spcBef>
            </a:pPr>
            <a:endParaRPr lang="de-AT" sz="1900" dirty="0"/>
          </a:p>
          <a:p>
            <a:pPr marL="0" indent="0" algn="just">
              <a:spcBef>
                <a:spcPts val="1200"/>
              </a:spcBef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254163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0BBAD2-7C06-4E6E-0356-E094AA5FFD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105" y="1115367"/>
            <a:ext cx="10515600" cy="4973934"/>
          </a:xfrm>
        </p:spPr>
        <p:txBody>
          <a:bodyPr/>
          <a:lstStyle/>
          <a:p>
            <a:pPr marL="269875" indent="-269875" algn="just">
              <a:spcBef>
                <a:spcPts val="1200"/>
              </a:spcBef>
            </a:pP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  <a:latin typeface="Arial Black" panose="020B0A04020102020204" pitchFamily="34" charset="0"/>
              </a:rPr>
              <a:t>Ausnahmetatbestand </a:t>
            </a:r>
            <a:r>
              <a:rPr lang="de-A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der </a:t>
            </a:r>
            <a:r>
              <a:rPr lang="de-DE" sz="2000" dirty="0">
                <a:solidFill>
                  <a:srgbClr val="000E1A"/>
                </a:solidFill>
                <a:highlight>
                  <a:srgbClr val="FFFFFF"/>
                </a:highlight>
                <a:latin typeface="Arial Black" panose="020B0A04020102020204" pitchFamily="34" charset="0"/>
              </a:rPr>
              <a:t>sittlichen Pflicht </a:t>
            </a:r>
            <a:r>
              <a:rPr lang="de-DE" sz="2000" dirty="0">
                <a:solidFill>
                  <a:srgbClr val="000E1A"/>
                </a:solidFill>
                <a:highlight>
                  <a:srgbClr val="FFFFFF"/>
                </a:highlight>
              </a:rPr>
              <a:t>(Gründe des Anstandes) für Hinzu- und Anrechnung (§ 784 dritter Fall)</a:t>
            </a:r>
            <a:endParaRPr lang="de-AT" sz="2000" dirty="0">
              <a:solidFill>
                <a:srgbClr val="000E1A"/>
              </a:solidFill>
              <a:highlight>
                <a:srgbClr val="FFFFFF"/>
              </a:highlight>
              <a:latin typeface="Arial Black" panose="020B0A04020102020204" pitchFamily="34" charset="0"/>
            </a:endParaRPr>
          </a:p>
          <a:p>
            <a:pPr marL="622300" indent="-260350" algn="just">
              <a:spcBef>
                <a:spcPts val="1200"/>
              </a:spcBef>
            </a:pPr>
            <a:r>
              <a:rPr lang="de-AT" sz="17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e-AT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us konkreten Umständen erwachsende, </a:t>
            </a:r>
            <a:r>
              <a:rPr lang="de-AT" sz="1700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de-AT" sz="1700" i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den Geboten der Sittlichkeit wurzelnde Verpflichtung des Schenkers</a:t>
            </a:r>
            <a:r>
              <a:rPr lang="de-AT" sz="1700" i="1" dirty="0">
                <a:solidFill>
                  <a:srgbClr val="0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“</a:t>
            </a:r>
            <a:r>
              <a:rPr lang="de-AT" sz="1700" dirty="0">
                <a:solidFill>
                  <a:srgbClr val="000000"/>
                </a:solidFill>
                <a:cs typeface="Times New Roman" panose="02020603050405020304" pitchFamily="18" charset="0"/>
              </a:rPr>
              <a:t>  (2 Ob 14/12s, 2 Ob 224/22p) </a:t>
            </a:r>
            <a:endParaRPr lang="de-AT" sz="17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2300" indent="-260350" algn="just">
              <a:spcBef>
                <a:spcPts val="1200"/>
              </a:spcBef>
            </a:pPr>
            <a:r>
              <a:rPr lang="de-AT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Auslegung des Begriffs „</a:t>
            </a:r>
            <a:r>
              <a:rPr lang="de-AT" sz="1700" dirty="0">
                <a:solidFill>
                  <a:srgbClr val="000E1A"/>
                </a:solidFill>
                <a:highlight>
                  <a:srgbClr val="FFFFFF"/>
                </a:highlight>
              </a:rPr>
              <a:t>sittliche</a:t>
            </a:r>
            <a:r>
              <a:rPr lang="de-AT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Pflicht“ anhand konkreter Umstände </a:t>
            </a:r>
            <a:endParaRPr lang="de-AT" sz="17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2300" indent="-260350" algn="just">
              <a:spcBef>
                <a:spcPts val="1200"/>
              </a:spcBef>
            </a:pPr>
            <a:r>
              <a:rPr lang="de-AT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Anschauungen redlicher und rechtsverbundener Mitglieder der betroffenen Verkehrskreise für die verschiedensten Lebensbereiche</a:t>
            </a:r>
            <a:endParaRPr lang="de-AT" sz="17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2300" indent="-260350" algn="just">
              <a:spcBef>
                <a:spcPts val="1200"/>
              </a:spcBef>
            </a:pPr>
            <a:r>
              <a:rPr lang="de-AT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Abstellen auf persönliche Beziehungen zwischen Geschenkgeber und Geschenknehmer </a:t>
            </a:r>
            <a:endParaRPr lang="de-AT" sz="17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2300" indent="-260350">
              <a:spcBef>
                <a:spcPts val="1200"/>
              </a:spcBef>
            </a:pPr>
            <a:r>
              <a:rPr lang="de-AT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Berücksichtigung von Vermögens- und Lebensverhältnissen</a:t>
            </a:r>
          </a:p>
          <a:p>
            <a:pPr marL="271463" indent="-271463">
              <a:spcBef>
                <a:spcPts val="1200"/>
              </a:spcBef>
            </a:pP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  <a:latin typeface="Arial Black" panose="020B0A04020102020204" pitchFamily="34" charset="0"/>
              </a:rPr>
              <a:t>Kausaler Grund </a:t>
            </a: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</a:rPr>
              <a:t>muss zum </a:t>
            </a: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  <a:latin typeface="Arial Black" panose="020B0A04020102020204" pitchFamily="34" charset="0"/>
              </a:rPr>
              <a:t>Zeitpunkt </a:t>
            </a: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</a:rPr>
              <a:t>der </a:t>
            </a: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  <a:latin typeface="Arial Black" panose="020B0A04020102020204" pitchFamily="34" charset="0"/>
              </a:rPr>
              <a:t>Schenkung</a:t>
            </a: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</a:rPr>
              <a:t> vorliegen</a:t>
            </a:r>
            <a:r>
              <a:rPr lang="de-A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(2 Ob 14/12s).</a:t>
            </a:r>
            <a:endParaRPr lang="de-AT" sz="2000" dirty="0">
              <a:solidFill>
                <a:srgbClr val="000E1A"/>
              </a:solidFill>
              <a:highlight>
                <a:srgbClr val="FFFFFF"/>
              </a:highlight>
            </a:endParaRPr>
          </a:p>
          <a:p>
            <a:pPr marL="622300" indent="-260350" algn="just">
              <a:spcBef>
                <a:spcPts val="1200"/>
              </a:spcBef>
            </a:pPr>
            <a:r>
              <a:rPr lang="de-AT" sz="1700" dirty="0">
                <a:solidFill>
                  <a:srgbClr val="000E1A"/>
                </a:solidFill>
                <a:highlight>
                  <a:srgbClr val="FFFFFF"/>
                </a:highlight>
              </a:rPr>
              <a:t>Künftige Umstände können Gegenleistung für (gemischte) Schenkung bilden (</a:t>
            </a:r>
            <a:r>
              <a:rPr lang="de-AT" sz="1700" dirty="0">
                <a:solidFill>
                  <a:srgbClr val="000000"/>
                </a:solidFill>
                <a:cs typeface="Times New Roman" panose="02020603050405020304" pitchFamily="18" charset="0"/>
              </a:rPr>
              <a:t>2 Ob 110/24a </a:t>
            </a:r>
            <a:r>
              <a:rPr lang="de-AT" sz="1700" dirty="0">
                <a:solidFill>
                  <a:srgbClr val="000E1A"/>
                </a:solidFill>
                <a:highlight>
                  <a:srgbClr val="FFFFFF"/>
                </a:highlight>
              </a:rPr>
              <a:t>– erwartete Pflege). </a:t>
            </a:r>
          </a:p>
          <a:p>
            <a:pPr marL="271463" indent="-271463" algn="just">
              <a:spcBef>
                <a:spcPts val="1200"/>
              </a:spcBef>
            </a:pP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</a:rPr>
              <a:t>OGH hat keine verfassungsrechtlichen Bedenken wegen Unbestimmtheit (</a:t>
            </a:r>
            <a:r>
              <a:rPr lang="de-AT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2 Ob 14/12s; </a:t>
            </a:r>
            <a:r>
              <a:rPr lang="de-AT" sz="2000" dirty="0" err="1">
                <a:solidFill>
                  <a:srgbClr val="000E1A"/>
                </a:solidFill>
                <a:highlight>
                  <a:srgbClr val="FFFFFF"/>
                </a:highlight>
              </a:rPr>
              <a:t>krit</a:t>
            </a: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</a:rPr>
              <a:t> </a:t>
            </a:r>
            <a:r>
              <a:rPr lang="de-AT" sz="2000" i="1" dirty="0" err="1">
                <a:solidFill>
                  <a:srgbClr val="000E1A"/>
                </a:solidFill>
                <a:highlight>
                  <a:srgbClr val="FFFFFF"/>
                </a:highlight>
              </a:rPr>
              <a:t>Kletečka</a:t>
            </a:r>
            <a:r>
              <a:rPr lang="de-AT" sz="2000" dirty="0">
                <a:solidFill>
                  <a:srgbClr val="000E1A"/>
                </a:solidFill>
                <a:highlight>
                  <a:srgbClr val="FFFFFF"/>
                </a:highlight>
              </a:rPr>
              <a:t>).</a:t>
            </a:r>
          </a:p>
          <a:p>
            <a:pPr marL="0" indent="0">
              <a:buNone/>
            </a:pPr>
            <a:endParaRPr lang="de-AT" sz="2300" dirty="0">
              <a:solidFill>
                <a:srgbClr val="000E1A"/>
              </a:solidFill>
              <a:highlight>
                <a:srgbClr val="FFFFFF"/>
              </a:highlight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21C2A644-6EE8-744B-E877-948F67608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901" y="401745"/>
            <a:ext cx="10435471" cy="569217"/>
          </a:xfrm>
        </p:spPr>
        <p:txBody>
          <a:bodyPr/>
          <a:lstStyle/>
          <a:p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Storytelling im Ausnahmetatbestand des </a:t>
            </a:r>
            <a:r>
              <a:rPr lang="de-DE" sz="2400" dirty="0">
                <a:latin typeface="Arial Black" panose="020B0A04020102020204" pitchFamily="34" charset="0"/>
              </a:rPr>
              <a:t>§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784 dritter Fall 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34878368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92727-6A46-BBF5-1E99-03C99BB9E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901" y="401745"/>
            <a:ext cx="10435471" cy="569217"/>
          </a:xfrm>
        </p:spPr>
        <p:txBody>
          <a:bodyPr/>
          <a:lstStyle/>
          <a:p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Storytelling im Ausnahmetatbestand des </a:t>
            </a:r>
            <a:r>
              <a:rPr lang="de-DE" sz="2400" dirty="0">
                <a:latin typeface="Arial Black" panose="020B0A04020102020204" pitchFamily="34" charset="0"/>
              </a:rPr>
              <a:t>§</a:t>
            </a:r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784 dritter Fall </a:t>
            </a:r>
            <a:endParaRPr lang="de-AT" sz="24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538234-0137-2288-0B84-C967A7EA5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1727"/>
            <a:ext cx="10515600" cy="4725235"/>
          </a:xfrm>
        </p:spPr>
        <p:txBody>
          <a:bodyPr/>
          <a:lstStyle/>
          <a:p>
            <a:pPr marL="271463" indent="-271463" algn="just">
              <a:spcBef>
                <a:spcPts val="1200"/>
              </a:spcBef>
            </a:pPr>
            <a:r>
              <a:rPr lang="de-AT" sz="25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Beispiele für sittliche Pflicht aus jüngster </a:t>
            </a:r>
            <a:r>
              <a:rPr lang="de-AT" sz="25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Rsp</a:t>
            </a:r>
            <a:endParaRPr lang="de-AT" sz="25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2300" indent="-260350" algn="just">
              <a:spcBef>
                <a:spcPts val="1400"/>
              </a:spcBef>
            </a:pPr>
            <a:r>
              <a:rPr lang="de-AT" sz="2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Einräumung eines </a:t>
            </a:r>
            <a:r>
              <a:rPr lang="de-AT" sz="2200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Wohnrechts</a:t>
            </a:r>
            <a:r>
              <a:rPr lang="de-AT" sz="22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weil Geschenkgeber wollte, dass Geschenknehmer im Haus </a:t>
            </a:r>
            <a:r>
              <a:rPr lang="de-AT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wohnt und Geschenknehmer alternative Wohnmöglichkeit aufgab (2 Ob 233/22m) </a:t>
            </a:r>
          </a:p>
          <a:p>
            <a:pPr marL="622300" indent="-260350" algn="just">
              <a:spcBef>
                <a:spcPts val="1400"/>
              </a:spcBef>
            </a:pPr>
            <a:r>
              <a:rPr lang="de-DE" sz="2200" dirty="0">
                <a:solidFill>
                  <a:srgbClr val="0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Geldschenkung</a:t>
            </a:r>
            <a:r>
              <a:rPr lang="de-DE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über 150.000 ATS zur Finanzierung der Grundausstattung einer neuen Wohnung im Zuge der </a:t>
            </a:r>
            <a:r>
              <a:rPr lang="de-DE" sz="2200" dirty="0">
                <a:solidFill>
                  <a:srgbClr val="0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Trennung</a:t>
            </a:r>
            <a:r>
              <a:rPr lang="de-DE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 der Geschenknehmerin von ihrem Ehemann; Überbrückung einer </a:t>
            </a:r>
            <a:r>
              <a:rPr lang="de-DE" sz="2200" dirty="0">
                <a:solidFill>
                  <a:srgbClr val="0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finanziellen Notlage </a:t>
            </a:r>
            <a:r>
              <a:rPr lang="de-DE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ohne Wohnmöglichkeit (</a:t>
            </a:r>
            <a:r>
              <a:rPr lang="de-AT" sz="2200" dirty="0">
                <a:solidFill>
                  <a:srgbClr val="000000"/>
                </a:solidFill>
                <a:cs typeface="Times New Roman" panose="02020603050405020304" pitchFamily="18" charset="0"/>
              </a:rPr>
              <a:t>2 Ob 224/22p)</a:t>
            </a:r>
          </a:p>
          <a:p>
            <a:pPr marL="0" indent="0">
              <a:spcBef>
                <a:spcPts val="600"/>
              </a:spcBef>
              <a:buNone/>
            </a:pPr>
            <a:endParaRPr lang="de-AT" sz="2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648468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A6D3A-47DA-4C4C-8FC7-2225D361C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475" y="391887"/>
            <a:ext cx="10835326" cy="626208"/>
          </a:xfrm>
        </p:spPr>
        <p:txBody>
          <a:bodyPr>
            <a:noAutofit/>
          </a:bodyPr>
          <a:lstStyle/>
          <a:p>
            <a:r>
              <a:rPr lang="de-DE" sz="2400" b="1" dirty="0">
                <a:solidFill>
                  <a:srgbClr val="0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Pflichtteilsrechtliche Gestaltungsgrenzen</a:t>
            </a:r>
            <a:endParaRPr lang="de-AT" sz="24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61B452F-C964-4DD9-B311-931C45F2C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6192"/>
            <a:ext cx="10013830" cy="46407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dirty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Danke für Ihre Aufmerksamkeit!</a:t>
            </a:r>
          </a:p>
          <a:p>
            <a:pPr marL="0" indent="0" algn="ctr">
              <a:buNone/>
            </a:pPr>
            <a:endParaRPr lang="de-AT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de-AT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 Dr. Alexander Hofmann, LL.M. (NYU)</a:t>
            </a:r>
            <a:br>
              <a:rPr lang="de-AT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AT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(zugelassen in Österreich und New York)</a:t>
            </a:r>
            <a:br>
              <a:rPr lang="de-AT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de-AT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de-AT" sz="18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Biberstrasse</a:t>
            </a:r>
            <a:r>
              <a:rPr lang="de-AT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3/8, 1010 Wien</a:t>
            </a:r>
            <a:endParaRPr lang="de-AT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br>
              <a:rPr lang="de-AT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 | +43 1 513 22 79</a:t>
            </a:r>
            <a:endParaRPr lang="de-AT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Mail | </a:t>
            </a:r>
            <a:r>
              <a:rPr lang="en-US" sz="1800" b="1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a.hofmann@hofmannlaw.at</a:t>
            </a:r>
            <a:endParaRPr lang="de-AT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Web | </a:t>
            </a:r>
            <a:r>
              <a:rPr lang="en-US" sz="1800" b="1" u="sng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www.hofmannlaw.at</a:t>
            </a:r>
            <a:br>
              <a:rPr lang="en-US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1800" b="1" dirty="0">
                <a:effectLst/>
                <a:ea typeface="Calibri" panose="020F0502020204030204" pitchFamily="34" charset="0"/>
              </a:rPr>
            </a:b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28768361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4C531AFC-7254-CF65-BCD5-78A749C6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82" y="364733"/>
            <a:ext cx="10488365" cy="484620"/>
          </a:xfrm>
        </p:spPr>
        <p:txBody>
          <a:bodyPr>
            <a:normAutofit/>
          </a:bodyPr>
          <a:lstStyle/>
          <a:p>
            <a:pPr marL="357188"/>
            <a:r>
              <a:rPr lang="de-AT" sz="2400" u="sng" dirty="0">
                <a:latin typeface="Arial Black" panose="020B0A04020102020204" pitchFamily="34" charset="0"/>
              </a:rPr>
              <a:t>Anlage</a:t>
            </a:r>
            <a:r>
              <a:rPr lang="de-AT" sz="2400" dirty="0">
                <a:latin typeface="Arial Black" panose="020B0A04020102020204" pitchFamily="34" charset="0"/>
              </a:rPr>
              <a:t> Berechnung Regress nach </a:t>
            </a:r>
            <a:r>
              <a:rPr lang="de-AT" sz="2400" i="1" dirty="0">
                <a:latin typeface="Arial Black" panose="020B0A04020102020204" pitchFamily="34" charset="0"/>
              </a:rPr>
              <a:t>Umlauft</a:t>
            </a:r>
          </a:p>
        </p:txBody>
      </p:sp>
      <p:graphicFrame>
        <p:nvGraphicFramePr>
          <p:cNvPr id="13" name="Inhaltsplatzhalter 12">
            <a:extLst>
              <a:ext uri="{FF2B5EF4-FFF2-40B4-BE49-F238E27FC236}">
                <a16:creationId xmlns:a16="http://schemas.microsoft.com/office/drawing/2014/main" id="{D7DA71B3-0522-896B-779B-53A9186B71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025409"/>
              </p:ext>
            </p:extLst>
          </p:nvPr>
        </p:nvGraphicFramePr>
        <p:xfrm>
          <a:off x="616085" y="1333500"/>
          <a:ext cx="7745278" cy="4253865"/>
        </p:xfrm>
        <a:graphic>
          <a:graphicData uri="http://schemas.openxmlformats.org/drawingml/2006/table">
            <a:tbl>
              <a:tblPr/>
              <a:tblGrid>
                <a:gridCol w="728111">
                  <a:extLst>
                    <a:ext uri="{9D8B030D-6E8A-4147-A177-3AD203B41FA5}">
                      <a16:colId xmlns:a16="http://schemas.microsoft.com/office/drawing/2014/main" val="4234506973"/>
                    </a:ext>
                  </a:extLst>
                </a:gridCol>
                <a:gridCol w="728111">
                  <a:extLst>
                    <a:ext uri="{9D8B030D-6E8A-4147-A177-3AD203B41FA5}">
                      <a16:colId xmlns:a16="http://schemas.microsoft.com/office/drawing/2014/main" val="2810657229"/>
                    </a:ext>
                  </a:extLst>
                </a:gridCol>
                <a:gridCol w="728111">
                  <a:extLst>
                    <a:ext uri="{9D8B030D-6E8A-4147-A177-3AD203B41FA5}">
                      <a16:colId xmlns:a16="http://schemas.microsoft.com/office/drawing/2014/main" val="3418511567"/>
                    </a:ext>
                  </a:extLst>
                </a:gridCol>
                <a:gridCol w="728111">
                  <a:extLst>
                    <a:ext uri="{9D8B030D-6E8A-4147-A177-3AD203B41FA5}">
                      <a16:colId xmlns:a16="http://schemas.microsoft.com/office/drawing/2014/main" val="570388564"/>
                    </a:ext>
                  </a:extLst>
                </a:gridCol>
                <a:gridCol w="837327">
                  <a:extLst>
                    <a:ext uri="{9D8B030D-6E8A-4147-A177-3AD203B41FA5}">
                      <a16:colId xmlns:a16="http://schemas.microsoft.com/office/drawing/2014/main" val="880784854"/>
                    </a:ext>
                  </a:extLst>
                </a:gridCol>
                <a:gridCol w="837327">
                  <a:extLst>
                    <a:ext uri="{9D8B030D-6E8A-4147-A177-3AD203B41FA5}">
                      <a16:colId xmlns:a16="http://schemas.microsoft.com/office/drawing/2014/main" val="720273333"/>
                    </a:ext>
                  </a:extLst>
                </a:gridCol>
                <a:gridCol w="755414">
                  <a:extLst>
                    <a:ext uri="{9D8B030D-6E8A-4147-A177-3AD203B41FA5}">
                      <a16:colId xmlns:a16="http://schemas.microsoft.com/office/drawing/2014/main" val="185933335"/>
                    </a:ext>
                  </a:extLst>
                </a:gridCol>
                <a:gridCol w="946544">
                  <a:extLst>
                    <a:ext uri="{9D8B030D-6E8A-4147-A177-3AD203B41FA5}">
                      <a16:colId xmlns:a16="http://schemas.microsoft.com/office/drawing/2014/main" val="1070671942"/>
                    </a:ext>
                  </a:extLst>
                </a:gridCol>
                <a:gridCol w="728111">
                  <a:extLst>
                    <a:ext uri="{9D8B030D-6E8A-4147-A177-3AD203B41FA5}">
                      <a16:colId xmlns:a16="http://schemas.microsoft.com/office/drawing/2014/main" val="2213395253"/>
                    </a:ext>
                  </a:extLst>
                </a:gridCol>
                <a:gridCol w="728111">
                  <a:extLst>
                    <a:ext uri="{9D8B030D-6E8A-4147-A177-3AD203B41FA5}">
                      <a16:colId xmlns:a16="http://schemas.microsoft.com/office/drawing/2014/main" val="741038892"/>
                    </a:ext>
                  </a:extLst>
                </a:gridCol>
              </a:tblGrid>
              <a:tr h="190500">
                <a:tc gridSpan="5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Wert des hinzurechnungspflichtigen Stiftungsvermögens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2348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8315696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Zahlung Geldpflichtteil Tochter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273741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Pflichteil Tochter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1.416.666,67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5243367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abzügl Begünstigtenstellung Tochter</a:t>
                      </a:r>
                      <a:endParaRPr lang="de-A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916.666,67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7244293"/>
                  </a:ext>
                </a:extLst>
              </a:tr>
              <a:tr h="190500">
                <a:tc gridSpan="5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aktueller Wert des hinzurechnungspflichtigen Stiftungsvermögens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7.583.333,33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02890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342927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Regress für 1. Zuwendung an Ehefrau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344708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Berechnung Summe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08768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Teilsumme (i):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552004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aktueller Wert des hinzurechnungspflichtigen Stiftungsvermögens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7.583.333,33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500058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abzügl Zuwendung an haftende Begünstigte (Ehefrau)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5.583.333,33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0246789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Teilsumme (ii): von PS geleisteter Geldpflichtteil 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916.666,67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8700251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Teilsumme (iii): von PS bereits geleistete Zuwendungen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41888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Summe: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76,47%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5727885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Zuwendungsanspruch von Ehefrau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23,53%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8477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3801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Regress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215.691,67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531906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Zahlung PS an Ehefrau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484623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Zuwendungsanspruch Ehefrau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3184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Regress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215.691,67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1.784.308,33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2196459"/>
                  </a:ext>
                </a:extLst>
              </a:tr>
              <a:tr h="190500">
                <a:tc gridSpan="5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aktueller Wert des hinzurechnungspflichtigen Stiftungsvermögens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5.799.025,00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555556"/>
                  </a:ext>
                </a:extLst>
              </a:tr>
            </a:tbl>
          </a:graphicData>
        </a:graphic>
      </p:graphicFrame>
      <p:graphicFrame>
        <p:nvGraphicFramePr>
          <p:cNvPr id="15" name="Tabelle 14">
            <a:extLst>
              <a:ext uri="{FF2B5EF4-FFF2-40B4-BE49-F238E27FC236}">
                <a16:creationId xmlns:a16="http://schemas.microsoft.com/office/drawing/2014/main" id="{AAEF8877-59C2-F815-A775-9640ED4C2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977785"/>
              </p:ext>
            </p:extLst>
          </p:nvPr>
        </p:nvGraphicFramePr>
        <p:xfrm>
          <a:off x="6172201" y="2594043"/>
          <a:ext cx="7835632" cy="3001431"/>
        </p:xfrm>
        <a:graphic>
          <a:graphicData uri="http://schemas.openxmlformats.org/drawingml/2006/table">
            <a:tbl>
              <a:tblPr/>
              <a:tblGrid>
                <a:gridCol w="736605">
                  <a:extLst>
                    <a:ext uri="{9D8B030D-6E8A-4147-A177-3AD203B41FA5}">
                      <a16:colId xmlns:a16="http://schemas.microsoft.com/office/drawing/2014/main" val="208283054"/>
                    </a:ext>
                  </a:extLst>
                </a:gridCol>
                <a:gridCol w="736605">
                  <a:extLst>
                    <a:ext uri="{9D8B030D-6E8A-4147-A177-3AD203B41FA5}">
                      <a16:colId xmlns:a16="http://schemas.microsoft.com/office/drawing/2014/main" val="1715291460"/>
                    </a:ext>
                  </a:extLst>
                </a:gridCol>
                <a:gridCol w="736605">
                  <a:extLst>
                    <a:ext uri="{9D8B030D-6E8A-4147-A177-3AD203B41FA5}">
                      <a16:colId xmlns:a16="http://schemas.microsoft.com/office/drawing/2014/main" val="2563319890"/>
                    </a:ext>
                  </a:extLst>
                </a:gridCol>
                <a:gridCol w="736605">
                  <a:extLst>
                    <a:ext uri="{9D8B030D-6E8A-4147-A177-3AD203B41FA5}">
                      <a16:colId xmlns:a16="http://schemas.microsoft.com/office/drawing/2014/main" val="3582629177"/>
                    </a:ext>
                  </a:extLst>
                </a:gridCol>
                <a:gridCol w="847095">
                  <a:extLst>
                    <a:ext uri="{9D8B030D-6E8A-4147-A177-3AD203B41FA5}">
                      <a16:colId xmlns:a16="http://schemas.microsoft.com/office/drawing/2014/main" val="3051563058"/>
                    </a:ext>
                  </a:extLst>
                </a:gridCol>
                <a:gridCol w="847095">
                  <a:extLst>
                    <a:ext uri="{9D8B030D-6E8A-4147-A177-3AD203B41FA5}">
                      <a16:colId xmlns:a16="http://schemas.microsoft.com/office/drawing/2014/main" val="4058090728"/>
                    </a:ext>
                  </a:extLst>
                </a:gridCol>
                <a:gridCol w="764227">
                  <a:extLst>
                    <a:ext uri="{9D8B030D-6E8A-4147-A177-3AD203B41FA5}">
                      <a16:colId xmlns:a16="http://schemas.microsoft.com/office/drawing/2014/main" val="3315882812"/>
                    </a:ext>
                  </a:extLst>
                </a:gridCol>
                <a:gridCol w="957585">
                  <a:extLst>
                    <a:ext uri="{9D8B030D-6E8A-4147-A177-3AD203B41FA5}">
                      <a16:colId xmlns:a16="http://schemas.microsoft.com/office/drawing/2014/main" val="316770523"/>
                    </a:ext>
                  </a:extLst>
                </a:gridCol>
                <a:gridCol w="736605">
                  <a:extLst>
                    <a:ext uri="{9D8B030D-6E8A-4147-A177-3AD203B41FA5}">
                      <a16:colId xmlns:a16="http://schemas.microsoft.com/office/drawing/2014/main" val="1762044388"/>
                    </a:ext>
                  </a:extLst>
                </a:gridCol>
                <a:gridCol w="736605">
                  <a:extLst>
                    <a:ext uri="{9D8B030D-6E8A-4147-A177-3AD203B41FA5}">
                      <a16:colId xmlns:a16="http://schemas.microsoft.com/office/drawing/2014/main" val="3035398841"/>
                    </a:ext>
                  </a:extLst>
                </a:gridCol>
              </a:tblGrid>
              <a:tr h="195036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Regress für 2. Zuwendung an Sohn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0116621"/>
                  </a:ext>
                </a:extLst>
              </a:tr>
              <a:tr h="1950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Berechnung Summe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4980204"/>
                  </a:ext>
                </a:extLst>
              </a:tr>
              <a:tr h="195036">
                <a:tc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Teilsumme (i):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4347871"/>
                  </a:ext>
                </a:extLst>
              </a:tr>
              <a:tr h="270927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aktueller Wert des hinzurechnungspflichtigen Stiftungsvermögens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5.799.025,00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46428"/>
                  </a:ext>
                </a:extLst>
              </a:tr>
              <a:tr h="195036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abzügl Zuwendung an haftenden Begünstigten (Sohn)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3.799.025,00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3574937"/>
                  </a:ext>
                </a:extLst>
              </a:tr>
              <a:tr h="195036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Teilsumme (ii): von PS geleisteter Geldpflichtteil 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916.666,67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229624"/>
                  </a:ext>
                </a:extLst>
              </a:tr>
              <a:tr h="195036">
                <a:tc gridSpan="4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Teilsumme (iii): von PS bereits geleistete Zuwendungen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1.784.308,33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071109"/>
                  </a:ext>
                </a:extLst>
              </a:tr>
              <a:tr h="195036">
                <a:tc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Summe: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76,47%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12800"/>
                  </a:ext>
                </a:extLst>
              </a:tr>
              <a:tr h="195036">
                <a:tc gridSpan="3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Zuwendungsanspruch von Ehefrau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23,53%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7728706"/>
                  </a:ext>
                </a:extLst>
              </a:tr>
              <a:tr h="195036"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0564404"/>
                  </a:ext>
                </a:extLst>
              </a:tr>
              <a:tr h="195036">
                <a:tc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Regress  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215.691,67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11560"/>
                  </a:ext>
                </a:extLst>
              </a:tr>
              <a:tr h="1950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Zahlung PS an Ehefrau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261085"/>
                  </a:ext>
                </a:extLst>
              </a:tr>
              <a:tr h="1950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Zuwendungsanspruch Ehefrau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2.000.000,00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256746"/>
                  </a:ext>
                </a:extLst>
              </a:tr>
              <a:tr h="195036">
                <a:tc>
                  <a:txBody>
                    <a:bodyPr/>
                    <a:lstStyle/>
                    <a:p>
                      <a:pPr algn="l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Regress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215.691,67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1.784.308,33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1549636"/>
                  </a:ext>
                </a:extLst>
              </a:tr>
              <a:tr h="195036">
                <a:tc gridSpan="5"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aktueller Wert des hinzurechnungspflichtigen Stiftungsvermögens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AT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4.014.716,67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de-A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803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723297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BFD3B9-7BD3-CE1C-446E-ED7D04902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901" y="422032"/>
            <a:ext cx="7625499" cy="813916"/>
          </a:xfrm>
        </p:spPr>
        <p:txBody>
          <a:bodyPr/>
          <a:lstStyle/>
          <a:p>
            <a:r>
              <a:rPr lang="de-DE" sz="2400" dirty="0">
                <a:latin typeface="Arial Black" panose="020B0A04020102020204" pitchFamily="34" charset="0"/>
              </a:rPr>
              <a:t>Überblick</a:t>
            </a:r>
            <a:endParaRPr lang="de-AT" sz="2400" dirty="0">
              <a:latin typeface="Arial Black" panose="020B0A040201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979441-1D89-2416-10AD-79017A251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169" y="1426958"/>
            <a:ext cx="10695624" cy="4709891"/>
          </a:xfrm>
        </p:spPr>
        <p:txBody>
          <a:bodyPr>
            <a:normAutofit/>
          </a:bodyPr>
          <a:lstStyle/>
          <a:p>
            <a:pPr marL="265113" indent="-265113">
              <a:spcBef>
                <a:spcPts val="1200"/>
              </a:spcBef>
            </a:pPr>
            <a:r>
              <a:rPr lang="de-DE" sz="2500" dirty="0"/>
              <a:t>Schenkungsanrechnung –</a:t>
            </a:r>
            <a:r>
              <a:rPr lang="de-DE" sz="2500" dirty="0">
                <a:latin typeface="Arial Black" panose="020B0A04020102020204" pitchFamily="34" charset="0"/>
              </a:rPr>
              <a:t> </a:t>
            </a:r>
            <a:r>
              <a:rPr lang="de-DE" sz="2500" dirty="0"/>
              <a:t>typisierende versus wirtschaftliche Betrachtung </a:t>
            </a:r>
          </a:p>
          <a:p>
            <a:pPr marL="271463" indent="-271463">
              <a:spcBef>
                <a:spcPts val="1200"/>
              </a:spcBef>
            </a:pPr>
            <a:r>
              <a:rPr lang="de-AT" sz="2500" dirty="0"/>
              <a:t>Beweisrisiken und gegenläufige Beweislast bei Hinzu- und Anrechnung </a:t>
            </a:r>
          </a:p>
          <a:p>
            <a:pPr marL="265113" indent="-265113">
              <a:spcBef>
                <a:spcPts val="1200"/>
              </a:spcBef>
            </a:pPr>
            <a:r>
              <a:rPr lang="de-DE" sz="2500" dirty="0"/>
              <a:t>Letztwillige Zuwendungen – </a:t>
            </a:r>
            <a:r>
              <a:rPr lang="de-DE" sz="2500"/>
              <a:t>Zulässigkeit aufgeschobener </a:t>
            </a:r>
            <a:r>
              <a:rPr lang="de-DE" sz="2500" dirty="0"/>
              <a:t>Pflichtteilsdeckung </a:t>
            </a:r>
          </a:p>
          <a:p>
            <a:pPr marL="265113" indent="-265113" algn="just">
              <a:spcBef>
                <a:spcPts val="1200"/>
              </a:spcBef>
            </a:pPr>
            <a:r>
              <a:rPr lang="de-DE" sz="2500" dirty="0"/>
              <a:t>Begünstigung über PS</a:t>
            </a:r>
          </a:p>
          <a:p>
            <a:pPr marL="265113" indent="-265113" algn="just">
              <a:spcBef>
                <a:spcPts val="1200"/>
              </a:spcBef>
            </a:pPr>
            <a:r>
              <a:rPr lang="de-DE" sz="2500" dirty="0"/>
              <a:t>Storytelling im Ausnahmetatbestand des § 784 </a:t>
            </a:r>
          </a:p>
          <a:p>
            <a:pPr algn="just">
              <a:spcBef>
                <a:spcPts val="1200"/>
              </a:spcBef>
            </a:pPr>
            <a:endParaRPr lang="de-DE" sz="2500" dirty="0"/>
          </a:p>
          <a:p>
            <a:pPr algn="just">
              <a:spcBef>
                <a:spcPts val="1200"/>
              </a:spcBef>
            </a:pPr>
            <a:endParaRPr lang="de-DE" sz="2200" dirty="0"/>
          </a:p>
          <a:p>
            <a:pPr algn="just">
              <a:spcBef>
                <a:spcPts val="1200"/>
              </a:spcBef>
            </a:pPr>
            <a:endParaRPr lang="de-DE" sz="2200" dirty="0"/>
          </a:p>
          <a:p>
            <a:pPr algn="just">
              <a:spcBef>
                <a:spcPts val="1200"/>
              </a:spcBef>
            </a:pPr>
            <a:endParaRPr lang="de-DE" sz="2200" dirty="0"/>
          </a:p>
          <a:p>
            <a:pPr algn="just">
              <a:spcBef>
                <a:spcPts val="1200"/>
              </a:spcBef>
            </a:pPr>
            <a:endParaRPr lang="de-DE" sz="2200" dirty="0"/>
          </a:p>
          <a:p>
            <a:pPr algn="just">
              <a:spcBef>
                <a:spcPts val="1200"/>
              </a:spcBef>
            </a:pPr>
            <a:endParaRPr lang="de-DE" sz="2200" dirty="0"/>
          </a:p>
        </p:txBody>
      </p:sp>
    </p:spTree>
    <p:extLst>
      <p:ext uri="{BB962C8B-B14F-4D97-AF65-F5344CB8AC3E}">
        <p14:creationId xmlns:p14="http://schemas.microsoft.com/office/powerpoint/2010/main" val="6856554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3FCE82-DF65-4A24-3581-BE0D7E825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048" y="403243"/>
            <a:ext cx="10844752" cy="944544"/>
          </a:xfrm>
        </p:spPr>
        <p:txBody>
          <a:bodyPr/>
          <a:lstStyle/>
          <a:p>
            <a:r>
              <a:rPr lang="de-DE" sz="2400" dirty="0">
                <a:latin typeface="Arial Black" panose="020B0A04020102020204" pitchFamily="34" charset="0"/>
              </a:rPr>
              <a:t>Schenkungsanrechnung – typisierende versus wirtschaftliche Betrachtung </a:t>
            </a:r>
            <a:endParaRPr lang="de-AT" sz="2400" dirty="0">
              <a:latin typeface="Arial Black" panose="020B0A040201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EEE607-CD07-EB88-E75B-1ED019C33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42" y="1393160"/>
            <a:ext cx="10741057" cy="5061597"/>
          </a:xfrm>
        </p:spPr>
        <p:txBody>
          <a:bodyPr/>
          <a:lstStyle/>
          <a:p>
            <a:pPr marL="266700" indent="-266700" algn="just">
              <a:spcBef>
                <a:spcPts val="1200"/>
              </a:spcBef>
            </a:pPr>
            <a:r>
              <a:rPr lang="de-DE" sz="2200" dirty="0">
                <a:solidFill>
                  <a:schemeClr val="tx1"/>
                </a:solidFill>
              </a:rPr>
              <a:t>Hinzu- und Anrechnung von Schenkungen (§§ 782, 783) dient dem </a:t>
            </a:r>
            <a:r>
              <a:rPr lang="de-DE" sz="2200" dirty="0">
                <a:solidFill>
                  <a:schemeClr val="tx1"/>
                </a:solidFill>
                <a:latin typeface="Arial Black" panose="020B0A04020102020204" pitchFamily="34" charset="0"/>
              </a:rPr>
              <a:t>Schutz</a:t>
            </a:r>
            <a:r>
              <a:rPr lang="de-DE" sz="2200" dirty="0">
                <a:solidFill>
                  <a:schemeClr val="tx1"/>
                </a:solidFill>
              </a:rPr>
              <a:t> vor </a:t>
            </a:r>
            <a:r>
              <a:rPr lang="de-DE" sz="2200" dirty="0">
                <a:solidFill>
                  <a:schemeClr val="tx1"/>
                </a:solidFill>
                <a:latin typeface="Arial Black" panose="020B0A04020102020204" pitchFamily="34" charset="0"/>
              </a:rPr>
              <a:t>Aushöhlung</a:t>
            </a:r>
            <a:r>
              <a:rPr lang="de-DE" sz="2200" dirty="0">
                <a:solidFill>
                  <a:schemeClr val="tx1"/>
                </a:solidFill>
              </a:rPr>
              <a:t> des </a:t>
            </a:r>
            <a:r>
              <a:rPr lang="de-DE" sz="2200" dirty="0">
                <a:latin typeface="Arial Black" panose="020B0A04020102020204" pitchFamily="34" charset="0"/>
              </a:rPr>
              <a:t>zwingenden</a:t>
            </a:r>
            <a:r>
              <a:rPr lang="de-DE" sz="2200" dirty="0">
                <a:solidFill>
                  <a:schemeClr val="tx1"/>
                </a:solidFill>
              </a:rPr>
              <a:t> Pflichtteilsrechts. </a:t>
            </a:r>
          </a:p>
          <a:p>
            <a:pPr marL="622300" indent="-260350" algn="just">
              <a:spcBef>
                <a:spcPts val="1200"/>
              </a:spcBef>
            </a:pPr>
            <a:r>
              <a:rPr lang="de-DE" sz="1900" dirty="0">
                <a:latin typeface="Arial Black" panose="020B0A04020102020204" pitchFamily="34" charset="0"/>
              </a:rPr>
              <a:t>Gestaltungsziel</a:t>
            </a:r>
            <a:r>
              <a:rPr lang="de-DE" sz="2200" dirty="0">
                <a:solidFill>
                  <a:schemeClr val="tx1"/>
                </a:solidFill>
              </a:rPr>
              <a:t>: </a:t>
            </a:r>
            <a:r>
              <a:rPr lang="de-DE" sz="1900" dirty="0">
                <a:solidFill>
                  <a:schemeClr val="tx1"/>
                </a:solidFill>
              </a:rPr>
              <a:t>Umschiffung der Hinzurechnung</a:t>
            </a:r>
          </a:p>
          <a:p>
            <a:pPr marL="266700" indent="-266700" algn="just">
              <a:spcBef>
                <a:spcPts val="1200"/>
              </a:spcBef>
            </a:pPr>
            <a:r>
              <a:rPr lang="de-DE" sz="2200" dirty="0">
                <a:latin typeface="Arial Black" panose="020B0A04020102020204" pitchFamily="34" charset="0"/>
              </a:rPr>
              <a:t>T</a:t>
            </a:r>
            <a:r>
              <a:rPr lang="de-DE" sz="2200" dirty="0">
                <a:solidFill>
                  <a:schemeClr val="tx1"/>
                </a:solidFill>
                <a:latin typeface="Arial Black" panose="020B0A04020102020204" pitchFamily="34" charset="0"/>
              </a:rPr>
              <a:t>ypisierende Betrachtung</a:t>
            </a:r>
            <a:r>
              <a:rPr lang="de-DE" sz="2200" dirty="0"/>
              <a:t>: Zweijahresfrist für Hinzurechnung von Schenkungen an nicht pflichtteilsberechtigte Personen (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2200" dirty="0"/>
              <a:t> 782 Abs 1)</a:t>
            </a:r>
          </a:p>
          <a:p>
            <a:pPr marL="628650" indent="-271463" algn="just">
              <a:spcBef>
                <a:spcPts val="1200"/>
              </a:spcBef>
            </a:pPr>
            <a:r>
              <a:rPr lang="de-DE" sz="1900" dirty="0">
                <a:latin typeface="Arial Black" panose="020B0A04020102020204" pitchFamily="34" charset="0"/>
              </a:rPr>
              <a:t>Ratio</a:t>
            </a:r>
            <a:r>
              <a:rPr lang="de-DE" sz="1900" dirty="0"/>
              <a:t>: </a:t>
            </a:r>
            <a:r>
              <a:rPr lang="de-DE" sz="1900" dirty="0">
                <a:latin typeface="Arial Black" panose="020B0A04020102020204" pitchFamily="34" charset="0"/>
              </a:rPr>
              <a:t>Rechts- und Planungssicherheit</a:t>
            </a:r>
          </a:p>
          <a:p>
            <a:pPr marL="266700" indent="-266700" algn="just">
              <a:spcBef>
                <a:spcPts val="1200"/>
              </a:spcBef>
            </a:pPr>
            <a:r>
              <a:rPr lang="de-DE" sz="2200" dirty="0">
                <a:latin typeface="Arial Black" panose="020B0A04020102020204" pitchFamily="34" charset="0"/>
              </a:rPr>
              <a:t>Wirtschaftliche Betrachtung</a:t>
            </a:r>
            <a:r>
              <a:rPr lang="de-DE" sz="2200" dirty="0"/>
              <a:t>: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r>
              <a:rPr lang="de-DE" sz="2200" dirty="0"/>
              <a:t> 782 Abs 1, 788 – Vermögensopfer („</a:t>
            </a:r>
            <a:r>
              <a:rPr lang="de-DE" sz="2200" i="1" dirty="0"/>
              <a:t>wirklich gemacht</a:t>
            </a:r>
            <a:r>
              <a:rPr lang="de-DE" sz="2200" dirty="0"/>
              <a:t>“);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2200" dirty="0"/>
              <a:t> 781 Abs 2 Z 6 („</a:t>
            </a:r>
            <a:r>
              <a:rPr lang="de-DE" sz="2200" i="1" dirty="0"/>
              <a:t>[…] Leistung, die nach ihrem </a:t>
            </a:r>
            <a:r>
              <a:rPr lang="de-DE" sz="2200" i="1" dirty="0">
                <a:latin typeface="Arial Black" panose="020B0A04020102020204" pitchFamily="34" charset="0"/>
              </a:rPr>
              <a:t>wirtschaftlichen Gehalt</a:t>
            </a:r>
            <a:r>
              <a:rPr lang="de-DE" sz="2200" i="1" dirty="0"/>
              <a:t> einem unentgeltlichen Rechtsgeschäft unter Lebenden gleichkommt.</a:t>
            </a:r>
            <a:r>
              <a:rPr lang="de-DE" sz="2200" dirty="0"/>
              <a:t>“)</a:t>
            </a:r>
          </a:p>
          <a:p>
            <a:pPr marL="627063" indent="-269875" algn="just">
              <a:spcBef>
                <a:spcPts val="1200"/>
              </a:spcBef>
            </a:pPr>
            <a:r>
              <a:rPr lang="de-DE" sz="1900" dirty="0">
                <a:latin typeface="+mj-lt"/>
              </a:rPr>
              <a:t>erfordert Einzelfallentscheidung</a:t>
            </a:r>
          </a:p>
          <a:p>
            <a:pPr marL="628650" indent="-271463" algn="just">
              <a:spcBef>
                <a:spcPts val="1200"/>
              </a:spcBef>
            </a:pPr>
            <a:r>
              <a:rPr lang="de-DE" sz="1900" dirty="0">
                <a:latin typeface="Arial Black" panose="020B0A04020102020204" pitchFamily="34" charset="0"/>
              </a:rPr>
              <a:t>Ratio</a:t>
            </a:r>
            <a:r>
              <a:rPr lang="de-DE" sz="1900" dirty="0"/>
              <a:t>:</a:t>
            </a:r>
            <a:r>
              <a:rPr lang="de-DE" sz="1900" dirty="0">
                <a:solidFill>
                  <a:schemeClr val="tx1"/>
                </a:solidFill>
                <a:latin typeface="+mj-lt"/>
              </a:rPr>
              <a:t> Erfassung aller Zuwendungen</a:t>
            </a:r>
            <a:r>
              <a:rPr lang="de-DE" sz="1900" dirty="0">
                <a:latin typeface="Arial Black" panose="020B0A04020102020204" pitchFamily="34" charset="0"/>
              </a:rPr>
              <a:t> </a:t>
            </a:r>
            <a:r>
              <a:rPr lang="de-DE" sz="1900" dirty="0">
                <a:latin typeface="+mj-lt"/>
              </a:rPr>
              <a:t>nach </a:t>
            </a:r>
            <a:r>
              <a:rPr lang="de-DE" sz="1900" dirty="0">
                <a:latin typeface="Arial Black" panose="020B0A04020102020204" pitchFamily="34" charset="0"/>
              </a:rPr>
              <a:t>genuiner Wertung </a:t>
            </a:r>
            <a:r>
              <a:rPr lang="de-DE" sz="1900" dirty="0">
                <a:latin typeface="+mj-lt"/>
              </a:rPr>
              <a:t>des Pflichtteilsrechts (greift nicht notwendigerweise erst bei Rechtsmissbrauch oder Umgehungsabsicht)    </a:t>
            </a:r>
          </a:p>
          <a:p>
            <a:pPr marL="0" indent="0" algn="just">
              <a:spcBef>
                <a:spcPts val="1200"/>
              </a:spcBef>
              <a:buNone/>
            </a:pPr>
            <a:endParaRPr lang="de-DE" sz="1900" dirty="0"/>
          </a:p>
          <a:p>
            <a:pPr marL="1074738" indent="-361950">
              <a:spcBef>
                <a:spcPts val="1200"/>
              </a:spcBef>
            </a:pPr>
            <a:endParaRPr lang="de-DE" sz="2700" dirty="0">
              <a:solidFill>
                <a:schemeClr val="tx1"/>
              </a:solidFill>
            </a:endParaRP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773471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7A1C47-98A9-3E52-7E22-8BE1BE25F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023" y="1371600"/>
            <a:ext cx="10712777" cy="4805363"/>
          </a:xfrm>
        </p:spPr>
        <p:txBody>
          <a:bodyPr>
            <a:normAutofit/>
          </a:bodyPr>
          <a:lstStyle/>
          <a:p>
            <a:pPr marL="271463" indent="-271463" algn="just">
              <a:spcBef>
                <a:spcPts val="1200"/>
              </a:spcBef>
            </a:pPr>
            <a:r>
              <a:rPr lang="de-DE" sz="2400" b="1" dirty="0" err="1">
                <a:latin typeface="Arial Black" panose="020B0A04020102020204" pitchFamily="34" charset="0"/>
              </a:rPr>
              <a:t>Rsp</a:t>
            </a:r>
            <a:r>
              <a:rPr lang="de-DE" sz="2400" b="1" dirty="0">
                <a:latin typeface="Arial Black" panose="020B0A04020102020204" pitchFamily="34" charset="0"/>
              </a:rPr>
              <a:t> </a:t>
            </a:r>
            <a:r>
              <a:rPr lang="de-DE" sz="2400" dirty="0">
                <a:latin typeface="+mj-lt"/>
              </a:rPr>
              <a:t>tendiert zu </a:t>
            </a:r>
            <a:r>
              <a:rPr lang="de-DE" sz="2400" b="1" dirty="0">
                <a:latin typeface="Arial Black" panose="020B0A04020102020204" pitchFamily="34" charset="0"/>
              </a:rPr>
              <a:t>typisierender Betrachtung</a:t>
            </a:r>
            <a:endParaRPr lang="de-DE" sz="2100" dirty="0"/>
          </a:p>
          <a:p>
            <a:pPr marL="627063" indent="-271463" algn="just"/>
            <a:r>
              <a:rPr lang="de-DE" sz="2100" dirty="0">
                <a:latin typeface="Arial Black" panose="020B0A04020102020204" pitchFamily="34" charset="0"/>
                <a:sym typeface="Wingdings" panose="05000000000000000000" pitchFamily="2" charset="2"/>
              </a:rPr>
              <a:t> G</a:t>
            </a:r>
            <a:r>
              <a:rPr lang="de-DE" sz="2100" dirty="0">
                <a:latin typeface="Arial Black" panose="020B0A04020102020204" pitchFamily="34" charset="0"/>
              </a:rPr>
              <a:t>eringe</a:t>
            </a:r>
            <a:r>
              <a:rPr lang="de-DE" sz="2100" dirty="0"/>
              <a:t> </a:t>
            </a:r>
            <a:r>
              <a:rPr lang="de-DE" sz="2100" dirty="0">
                <a:latin typeface="Arial Black" panose="020B0A04020102020204" pitchFamily="34" charset="0"/>
              </a:rPr>
              <a:t>Änderungen</a:t>
            </a:r>
            <a:r>
              <a:rPr lang="de-DE" sz="2100" dirty="0"/>
              <a:t> in der Gestaltung ermöglichen „Flucht“ aus unliebsamer Hinzurechnung (</a:t>
            </a:r>
            <a:r>
              <a:rPr lang="de-DE" sz="2100" i="1" dirty="0"/>
              <a:t>Limberg, Umlauft</a:t>
            </a:r>
            <a:r>
              <a:rPr lang="de-DE" sz="2100" dirty="0"/>
              <a:t>). </a:t>
            </a:r>
          </a:p>
          <a:p>
            <a:pPr marL="627063" indent="-271463" algn="just"/>
            <a:r>
              <a:rPr lang="de-DE" sz="2100" dirty="0">
                <a:latin typeface="+mj-lt"/>
                <a:sym typeface="Wingdings" panose="05000000000000000000" pitchFamily="2" charset="2"/>
              </a:rPr>
              <a:t> </a:t>
            </a:r>
            <a:r>
              <a:rPr lang="de-DE" sz="2100" dirty="0">
                <a:latin typeface="+mj-lt"/>
              </a:rPr>
              <a:t>§ 782 wirkt als </a:t>
            </a:r>
            <a:r>
              <a:rPr lang="de-DE" sz="2100" dirty="0">
                <a:latin typeface="Arial Black" panose="020B0A04020102020204" pitchFamily="34" charset="0"/>
              </a:rPr>
              <a:t>Safe-Harbour</a:t>
            </a:r>
            <a:r>
              <a:rPr lang="de-DE" sz="2100" dirty="0"/>
              <a:t> </a:t>
            </a:r>
            <a:r>
              <a:rPr lang="de-DE" sz="2100" dirty="0">
                <a:latin typeface="+mj-lt"/>
              </a:rPr>
              <a:t>für</a:t>
            </a:r>
            <a:r>
              <a:rPr lang="de-DE" sz="2100" dirty="0"/>
              <a:t> Schenkungen an nicht Pflichtteilsberechtigte </a:t>
            </a:r>
            <a:r>
              <a:rPr lang="de-DE" sz="2100" dirty="0">
                <a:latin typeface="+mj-lt"/>
              </a:rPr>
              <a:t>trotz</a:t>
            </a:r>
            <a:r>
              <a:rPr lang="de-DE" sz="2100" dirty="0"/>
              <a:t> </a:t>
            </a:r>
            <a:r>
              <a:rPr lang="de-DE" sz="2100" dirty="0">
                <a:latin typeface="Arial Black" panose="020B0A04020102020204" pitchFamily="34" charset="0"/>
              </a:rPr>
              <a:t>Umgehungsabsicht</a:t>
            </a:r>
            <a:r>
              <a:rPr lang="de-DE" sz="2100" dirty="0"/>
              <a:t> </a:t>
            </a:r>
            <a:r>
              <a:rPr lang="de-DE" sz="2100" dirty="0">
                <a:latin typeface="+mj-lt"/>
              </a:rPr>
              <a:t>zwei Jahre vor dem Tod.</a:t>
            </a:r>
          </a:p>
          <a:p>
            <a:pPr marL="627063" indent="-271463" algn="just"/>
            <a:r>
              <a:rPr lang="de-DE" sz="2100" dirty="0">
                <a:latin typeface="Arial Black" panose="020B0A04020102020204" pitchFamily="34" charset="0"/>
                <a:sym typeface="Wingdings" panose="05000000000000000000" pitchFamily="2" charset="2"/>
              </a:rPr>
              <a:t> W</a:t>
            </a:r>
            <a:r>
              <a:rPr lang="de-DE" sz="2100" dirty="0">
                <a:latin typeface="Arial Black" panose="020B0A04020102020204" pitchFamily="34" charset="0"/>
              </a:rPr>
              <a:t>irtschaftlich Gleiches </a:t>
            </a:r>
            <a:r>
              <a:rPr lang="de-DE" sz="2100" dirty="0"/>
              <a:t>wird </a:t>
            </a:r>
            <a:r>
              <a:rPr lang="de-DE" sz="2100" dirty="0">
                <a:latin typeface="Arial Black" panose="020B0A04020102020204" pitchFamily="34" charset="0"/>
              </a:rPr>
              <a:t>ungleich behandelt</a:t>
            </a:r>
            <a:r>
              <a:rPr lang="de-DE" sz="2100" dirty="0"/>
              <a:t>.</a:t>
            </a:r>
          </a:p>
          <a:p>
            <a:pPr marL="984250" indent="-269875" algn="just">
              <a:spcBef>
                <a:spcPts val="1200"/>
              </a:spcBef>
            </a:pPr>
            <a:r>
              <a:rPr lang="de-DE" sz="1800" dirty="0"/>
              <a:t>Schenkung an </a:t>
            </a:r>
            <a:r>
              <a:rPr lang="de-DE" sz="1800" dirty="0">
                <a:latin typeface="Arial Black" panose="020B0A04020102020204" pitchFamily="34" charset="0"/>
              </a:rPr>
              <a:t>Schwiegerkind</a:t>
            </a:r>
            <a:r>
              <a:rPr lang="de-DE" sz="1800" dirty="0"/>
              <a:t>/eigenes Kind (2 Ob 80/18f)</a:t>
            </a:r>
          </a:p>
          <a:p>
            <a:pPr marL="984250" indent="-269875" algn="just">
              <a:spcBef>
                <a:spcPts val="1200"/>
              </a:spcBef>
            </a:pPr>
            <a:r>
              <a:rPr lang="de-DE" sz="1800" dirty="0"/>
              <a:t>Schenkung unter </a:t>
            </a:r>
            <a:r>
              <a:rPr lang="de-DE" sz="1800" dirty="0">
                <a:latin typeface="Arial Black" panose="020B0A04020102020204" pitchFamily="34" charset="0"/>
              </a:rPr>
              <a:t>Vorbehalt </a:t>
            </a:r>
            <a:r>
              <a:rPr lang="de-DE" sz="1800" dirty="0"/>
              <a:t>eines </a:t>
            </a:r>
            <a:r>
              <a:rPr lang="de-DE" sz="1800" dirty="0">
                <a:latin typeface="Arial Black" panose="020B0A04020102020204" pitchFamily="34" charset="0"/>
              </a:rPr>
              <a:t>Fruchtgenussrechts</a:t>
            </a:r>
            <a:r>
              <a:rPr lang="de-DE" sz="1800" dirty="0"/>
              <a:t>/auf den Todesfall (2 Ob 119/20v) </a:t>
            </a:r>
          </a:p>
          <a:p>
            <a:pPr marL="984250" indent="-269875" algn="just">
              <a:spcBef>
                <a:spcPts val="1200"/>
              </a:spcBef>
            </a:pPr>
            <a:r>
              <a:rPr lang="de-DE" sz="1800" dirty="0"/>
              <a:t>Ausmessung des Pflichtteils beim bedarfsqualifizierten Erwerb mit anderen PB (</a:t>
            </a:r>
            <a:r>
              <a:rPr lang="de-DE" sz="1800" dirty="0">
                <a:latin typeface="Arial Black" panose="020B0A04020102020204" pitchFamily="34" charset="0"/>
              </a:rPr>
              <a:t>§</a:t>
            </a:r>
            <a:r>
              <a:rPr lang="de-DE" sz="1800" dirty="0"/>
              <a:t> </a:t>
            </a:r>
            <a:r>
              <a:rPr lang="de-DE" sz="1800" dirty="0">
                <a:latin typeface="Arial Black" panose="020B0A04020102020204" pitchFamily="34" charset="0"/>
              </a:rPr>
              <a:t>14 Abs 3 Satz 2 WEG</a:t>
            </a:r>
            <a:r>
              <a:rPr lang="de-DE" sz="1800" dirty="0"/>
              <a:t>) vom </a:t>
            </a:r>
            <a:r>
              <a:rPr lang="de-DE" sz="1800" dirty="0" err="1">
                <a:latin typeface="Arial Black" panose="020B0A04020102020204" pitchFamily="34" charset="0"/>
              </a:rPr>
              <a:t>Übernahmspreis</a:t>
            </a:r>
            <a:r>
              <a:rPr lang="de-DE" sz="1800" dirty="0"/>
              <a:t>/vom Verkehrswert (2 Ob 123/24p)</a:t>
            </a:r>
          </a:p>
          <a:p>
            <a:pPr marL="984250" indent="-269875" algn="just">
              <a:spcBef>
                <a:spcPts val="1200"/>
              </a:spcBef>
            </a:pPr>
            <a:r>
              <a:rPr lang="de-DE" sz="1800" dirty="0"/>
              <a:t>Zergliedern auf </a:t>
            </a:r>
            <a:r>
              <a:rPr lang="de-DE" sz="1800" dirty="0">
                <a:latin typeface="Arial Black" panose="020B0A04020102020204" pitchFamily="34" charset="0"/>
              </a:rPr>
              <a:t>jährliches Einkommen </a:t>
            </a:r>
            <a:r>
              <a:rPr lang="de-DE" sz="1800" dirty="0"/>
              <a:t>bei Befreiung nach </a:t>
            </a:r>
            <a:r>
              <a:rPr lang="de-DE" sz="1800" dirty="0">
                <a:latin typeface="Arial Black" panose="020B0A04020102020204" pitchFamily="34" charset="0"/>
              </a:rPr>
              <a:t>§ 784 1. Fall</a:t>
            </a:r>
            <a:r>
              <a:rPr lang="de-DE" sz="1800" dirty="0"/>
              <a:t>/periodenübergreifende Zusammenrechnung (2 Ob 74/24g) </a:t>
            </a:r>
            <a:endParaRPr lang="de-AT" sz="1800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4883E24-1206-EE5F-1ECB-DB37D9012C8E}"/>
              </a:ext>
            </a:extLst>
          </p:cNvPr>
          <p:cNvSpPr txBox="1">
            <a:spLocks/>
          </p:cNvSpPr>
          <p:nvPr/>
        </p:nvSpPr>
        <p:spPr>
          <a:xfrm>
            <a:off x="518474" y="403243"/>
            <a:ext cx="10835325" cy="944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Arial Black" panose="020B0A04020102020204" pitchFamily="34" charset="0"/>
              </a:rPr>
              <a:t>Schenkungsanrechnung – typisierende versus wirtschaftliche Betrachtung </a:t>
            </a:r>
            <a:endParaRPr lang="de-AT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5083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2163D4-09B4-79EB-07B2-1173A309E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901" y="452796"/>
            <a:ext cx="11338581" cy="813600"/>
          </a:xfrm>
        </p:spPr>
        <p:txBody>
          <a:bodyPr/>
          <a:lstStyle/>
          <a:p>
            <a:r>
              <a:rPr lang="de-AT" sz="2400" dirty="0">
                <a:latin typeface="Arial Black" panose="020B0A04020102020204" pitchFamily="34" charset="0"/>
              </a:rPr>
              <a:t>Gegenläufige Beweislast bei Hinzu- und Anrechnung/formelle Streitgenossenschaft mehrerer PB 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675A5BA-3687-F517-7F31-F3F134A55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1315949"/>
            <a:ext cx="10665643" cy="4760760"/>
          </a:xfrm>
        </p:spPr>
        <p:txBody>
          <a:bodyPr>
            <a:normAutofit lnSpcReduction="10000"/>
          </a:bodyPr>
          <a:lstStyle/>
          <a:p>
            <a:pPr marL="266700" lvl="1" indent="-266700" algn="just">
              <a:lnSpc>
                <a:spcPct val="110000"/>
              </a:lnSpc>
              <a:spcBef>
                <a:spcPts val="1200"/>
              </a:spcBef>
            </a:pPr>
            <a:r>
              <a:rPr lang="de-AT" sz="1800" dirty="0">
                <a:latin typeface="Arial Black" panose="020B0A04020102020204" pitchFamily="34" charset="0"/>
                <a:cs typeface="Arial" panose="020B0604020202020204" pitchFamily="34" charset="0"/>
              </a:rPr>
              <a:t>PB</a:t>
            </a:r>
            <a: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  <a:t> trägt Beweislast für </a:t>
            </a:r>
            <a:endParaRPr lang="de-A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lvl="1" indent="-268288" algn="just">
              <a:lnSpc>
                <a:spcPct val="110000"/>
              </a:lnSpc>
              <a:spcBef>
                <a:spcPts val="1200"/>
              </a:spcBef>
            </a:pP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Wert 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Verlassenschaft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und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 Hinzurechnung</a:t>
            </a:r>
            <a:r>
              <a:rPr lang="de-AT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Wert 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der Schenkung</a:t>
            </a:r>
            <a:r>
              <a:rPr lang="de-AT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(2 Ob 98/17a; 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782, 783); auch 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Schenkungsabsicht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bei gemischter Schenkung (2 Ob 205/22v, </a:t>
            </a:r>
            <a:r>
              <a:rPr lang="de-AT" sz="1500" dirty="0" err="1">
                <a:latin typeface="Arial" panose="020B0604020202020204" pitchFamily="34" charset="0"/>
                <a:cs typeface="Arial" panose="020B0604020202020204" pitchFamily="34" charset="0"/>
              </a:rPr>
              <a:t>abw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2 Ob 110/20w)</a:t>
            </a:r>
          </a:p>
          <a:p>
            <a:pPr marL="628650" lvl="2" indent="-266700" algn="just">
              <a:lnSpc>
                <a:spcPct val="110000"/>
              </a:lnSpc>
              <a:spcBef>
                <a:spcPts val="1200"/>
              </a:spcBef>
            </a:pP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Ausnahme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von der 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Anrechnung </a:t>
            </a:r>
            <a:r>
              <a:rPr lang="de-AT" sz="1500" dirty="0" err="1">
                <a:latin typeface="Arial" panose="020B0604020202020204" pitchFamily="34" charset="0"/>
                <a:cs typeface="Arial" panose="020B0604020202020204" pitchFamily="34" charset="0"/>
              </a:rPr>
              <a:t>gem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784 (2 Ob 74/24g – 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beschenkter PB muss vorbringen und beweisen, dass das Stammvermögen durch die ihm gemachte Schenkung nicht geschmälert wurde)</a:t>
            </a:r>
            <a:endParaRPr lang="de-AT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2" indent="-266700" algn="just">
              <a:lnSpc>
                <a:spcPct val="110000"/>
              </a:lnSpc>
              <a:spcBef>
                <a:spcPts val="1200"/>
              </a:spcBef>
            </a:pP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Beweislastumkehr 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Beweisnähe 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 Schuldners – 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offen lassend 2 Ob 18/23w</a:t>
            </a:r>
          </a:p>
          <a:p>
            <a:pPr marL="266700" indent="-266700" algn="just">
              <a:spcBef>
                <a:spcPts val="1200"/>
              </a:spcBef>
            </a:pPr>
            <a:r>
              <a:rPr lang="de-AT" sz="1800" dirty="0">
                <a:latin typeface="Arial Black" panose="020B0A04020102020204" pitchFamily="34" charset="0"/>
                <a:cs typeface="Arial" panose="020B0604020202020204" pitchFamily="34" charset="0"/>
              </a:rPr>
              <a:t>Pflichtteilsschuldner</a:t>
            </a:r>
            <a:r>
              <a:rPr lang="de-A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  <a:t>bzw</a:t>
            </a:r>
            <a:r>
              <a:rPr lang="de-A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  <a:t>haftpflichtiger</a:t>
            </a:r>
            <a:r>
              <a:rPr lang="de-A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800" dirty="0">
                <a:latin typeface="Arial Black" panose="020B0A04020102020204" pitchFamily="34" charset="0"/>
                <a:cs typeface="Arial" panose="020B0604020202020204" pitchFamily="34" charset="0"/>
              </a:rPr>
              <a:t>Geschenknehmer</a:t>
            </a:r>
            <a:r>
              <a:rPr lang="de-AT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800" dirty="0">
                <a:latin typeface="Arial" panose="020B0604020202020204" pitchFamily="34" charset="0"/>
                <a:cs typeface="Arial" panose="020B0604020202020204" pitchFamily="34" charset="0"/>
              </a:rPr>
              <a:t>trägt Beweislast für </a:t>
            </a:r>
            <a:endParaRPr lang="de-AT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238" lvl="1" indent="-268288">
              <a:spcBef>
                <a:spcPts val="1200"/>
              </a:spcBef>
            </a:pP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Anrechnung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und 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Wert</a:t>
            </a:r>
            <a:r>
              <a:rPr lang="de-AT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der Schenkung beim 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beschenkten PB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783)</a:t>
            </a:r>
          </a:p>
          <a:p>
            <a:pPr marL="630238" lvl="1" indent="-268288" algn="just">
              <a:spcBef>
                <a:spcPts val="1200"/>
              </a:spcBef>
            </a:pP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Ausnahme</a:t>
            </a:r>
            <a:r>
              <a:rPr lang="de-AT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von der </a:t>
            </a: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Hinzurechnung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500" dirty="0" err="1">
                <a:latin typeface="Arial" panose="020B0604020202020204" pitchFamily="34" charset="0"/>
                <a:cs typeface="Arial" panose="020B0604020202020204" pitchFamily="34" charset="0"/>
              </a:rPr>
              <a:t>gem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784 (2 Ob 224/22p)</a:t>
            </a:r>
          </a:p>
          <a:p>
            <a:pPr marL="622300" lvl="2" indent="-260350" algn="just">
              <a:spcBef>
                <a:spcPts val="1200"/>
              </a:spcBef>
            </a:pPr>
            <a:r>
              <a:rPr lang="de-AT" sz="1500" dirty="0">
                <a:latin typeface="Arial Black" panose="020B0A04020102020204" pitchFamily="34" charset="0"/>
                <a:cs typeface="Arial" panose="020B0604020202020204" pitchFamily="34" charset="0"/>
              </a:rPr>
              <a:t>Redlichkeit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bei Aufgabe des Geschenks (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AT" sz="1500" dirty="0">
                <a:latin typeface="Arial" panose="020B0604020202020204" pitchFamily="34" charset="0"/>
                <a:cs typeface="Arial" panose="020B0604020202020204" pitchFamily="34" charset="0"/>
              </a:rPr>
              <a:t> 790 Abs 1</a:t>
            </a:r>
            <a:r>
              <a:rPr lang="de-AT" sz="1500" dirty="0"/>
              <a:t>)</a:t>
            </a:r>
          </a:p>
          <a:p>
            <a:pPr marL="266700" lvl="2" indent="-266700" algn="just">
              <a:spcBef>
                <a:spcPts val="1200"/>
              </a:spcBef>
            </a:pPr>
            <a:r>
              <a:rPr lang="de-DE" sz="1800" dirty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Relativität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(Zweiseitigkeit) der Hinzu- und Anrechnung + </a:t>
            </a:r>
            <a:r>
              <a:rPr lang="de-DE" sz="1800" dirty="0">
                <a:latin typeface="Arial Black" panose="020B0A040201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formelle Streitgenossenschaft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mehrerer PB </a:t>
            </a:r>
            <a:r>
              <a:rPr lang="de-AT" sz="1800" dirty="0">
                <a:latin typeface="Arial "/>
                <a:cs typeface="Calibri" panose="020F0502020204030204"/>
              </a:rPr>
              <a:t>(</a:t>
            </a:r>
            <a:r>
              <a:rPr lang="de-AT" sz="1800" dirty="0">
                <a:latin typeface="Arial Black" panose="020B0A04020102020204" pitchFamily="34" charset="0"/>
                <a:cs typeface="Arial" panose="020B0604020202020204" pitchFamily="34" charset="0"/>
              </a:rPr>
              <a:t>§</a:t>
            </a:r>
            <a:r>
              <a:rPr lang="de-AT" sz="1800" dirty="0">
                <a:latin typeface="Arial "/>
                <a:cs typeface="Calibri" panose="020F0502020204030204"/>
              </a:rPr>
              <a:t> 11 Z 2 ZPO – 2 Ob 43/24y, 2 Ob 163/23v, 2 Ob 66/22b) 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 In Prozess 1 bei PB 1  angerechnete Schenkung führt nicht notwendigerweise zur Hinzurechnung für PB 2 in Prozess 2.</a:t>
            </a:r>
          </a:p>
          <a:p>
            <a:pPr marL="628650" lvl="2" indent="-271463" algn="just">
              <a:spcBef>
                <a:spcPts val="1200"/>
              </a:spcBef>
            </a:pP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OLG Graz 7 R 72/23x – Mehrere haftende Geschenknehmer sind materielle Streitgenossen (</a:t>
            </a:r>
            <a:r>
              <a:rPr lang="de-DE" sz="15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abl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de-DE" sz="1500" i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Naderer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).  </a:t>
            </a:r>
            <a:endParaRPr lang="de-AT" sz="1500" dirty="0"/>
          </a:p>
          <a:p>
            <a:pPr marL="628650" lvl="2" indent="-266700" algn="just">
              <a:lnSpc>
                <a:spcPct val="110000"/>
              </a:lnSpc>
              <a:spcBef>
                <a:spcPts val="1200"/>
              </a:spcBef>
            </a:pPr>
            <a:endParaRPr lang="de-AT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AT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38E9A650-DAA4-3AE7-2260-19131EE9F7DA}"/>
              </a:ext>
            </a:extLst>
          </p:cNvPr>
          <p:cNvSpPr txBox="1">
            <a:spLocks/>
          </p:cNvSpPr>
          <p:nvPr/>
        </p:nvSpPr>
        <p:spPr>
          <a:xfrm>
            <a:off x="838200" y="403243"/>
            <a:ext cx="10515599" cy="944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387351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3F9D3B-B129-1A75-D295-D42A8483A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474" y="372389"/>
            <a:ext cx="11439686" cy="686128"/>
          </a:xfrm>
        </p:spPr>
        <p:txBody>
          <a:bodyPr/>
          <a:lstStyle/>
          <a:p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Letztwillige Zuwendungen – Zulässigkeit aufgeschobener Erfüllung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25D526-3AD3-B46C-ED0C-E1B8882D5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96" y="1105322"/>
            <a:ext cx="10731632" cy="5037225"/>
          </a:xfrm>
        </p:spPr>
        <p:txBody>
          <a:bodyPr>
            <a:noAutofit/>
          </a:bodyPr>
          <a:lstStyle/>
          <a:p>
            <a:pPr marL="271463" indent="-271463">
              <a:lnSpc>
                <a:spcPts val="1100"/>
              </a:lnSpc>
              <a:spcBef>
                <a:spcPts val="1200"/>
              </a:spcBef>
            </a:pPr>
            <a:endParaRPr lang="de-AT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271463" indent="-271463">
              <a:lnSpc>
                <a:spcPts val="1100"/>
              </a:lnSpc>
              <a:spcBef>
                <a:spcPts val="1200"/>
              </a:spcBef>
            </a:pPr>
            <a:r>
              <a:rPr lang="de-AT" sz="1800" dirty="0">
                <a:solidFill>
                  <a:srgbClr val="000000"/>
                </a:solidFill>
                <a:latin typeface="Arial Black" panose="020B0A04020102020204" pitchFamily="34" charset="0"/>
              </a:rPr>
              <a:t>Gestaltungsziel</a:t>
            </a:r>
            <a:r>
              <a:rPr lang="de-AT" sz="1800" b="1" dirty="0"/>
              <a:t>:</a:t>
            </a:r>
            <a:r>
              <a:rPr lang="de-AT" sz="1800" dirty="0"/>
              <a:t> </a:t>
            </a:r>
            <a:r>
              <a:rPr lang="de-AT" sz="1800" dirty="0">
                <a:solidFill>
                  <a:srgbClr val="000000"/>
                </a:solidFill>
                <a:latin typeface="Arial Black" panose="020B0A04020102020204" pitchFamily="34" charset="0"/>
              </a:rPr>
              <a:t>rechtssichere Deckung </a:t>
            </a:r>
            <a:r>
              <a:rPr lang="de-AT" sz="1800" dirty="0"/>
              <a:t>des Pflichtteils  </a:t>
            </a:r>
            <a:endParaRPr lang="de-AT" sz="1800" dirty="0">
              <a:solidFill>
                <a:srgbClr val="000000"/>
              </a:solidFill>
              <a:latin typeface="Arial Black" panose="020B0A04020102020204" pitchFamily="34" charset="0"/>
            </a:endParaRPr>
          </a:p>
          <a:p>
            <a:pPr marL="271463" indent="-271463">
              <a:spcBef>
                <a:spcPts val="1200"/>
              </a:spcBef>
            </a:pPr>
            <a:r>
              <a:rPr lang="de-AT" sz="1800" dirty="0">
                <a:solidFill>
                  <a:srgbClr val="000000"/>
                </a:solidFill>
                <a:latin typeface="Arial Black" panose="020B0A04020102020204" pitchFamily="34" charset="0"/>
              </a:rPr>
              <a:t>Bedingungen und Belastungen</a:t>
            </a:r>
          </a:p>
          <a:p>
            <a:pPr marL="271463" indent="0" algn="just">
              <a:spcBef>
                <a:spcPts val="1200"/>
              </a:spcBef>
              <a:buNone/>
            </a:pP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AT" sz="1800" dirty="0">
                <a:solidFill>
                  <a:srgbClr val="000000"/>
                </a:solidFill>
                <a:latin typeface="Arial Black" panose="020B0A04020102020204" pitchFamily="34" charset="0"/>
              </a:rPr>
              <a:t> 762 </a:t>
            </a:r>
            <a:r>
              <a:rPr lang="de-AT" sz="1800" dirty="0"/>
              <a:t>Haften einer </a:t>
            </a:r>
            <a:r>
              <a:rPr lang="de-AT" sz="1800" dirty="0">
                <a:latin typeface="Arial Black" panose="020B0A04020102020204" pitchFamily="34" charset="0"/>
              </a:rPr>
              <a:t>Zuwendung</a:t>
            </a:r>
            <a:r>
              <a:rPr lang="de-AT" sz="1800" dirty="0"/>
              <a:t> oder </a:t>
            </a:r>
            <a:r>
              <a:rPr lang="de-AT" sz="1800" dirty="0">
                <a:solidFill>
                  <a:srgbClr val="00B050"/>
                </a:solidFill>
                <a:latin typeface="Arial Black" panose="020B0A04020102020204" pitchFamily="34" charset="0"/>
              </a:rPr>
              <a:t>Schenkung</a:t>
            </a:r>
            <a:r>
              <a:rPr lang="de-AT" sz="1800" dirty="0"/>
              <a:t> im Sinn der </a:t>
            </a:r>
            <a:r>
              <a:rPr lang="de-DE" sz="2000" dirty="0"/>
              <a:t>§§ </a:t>
            </a:r>
            <a:r>
              <a:rPr lang="de-AT" sz="1800" dirty="0"/>
              <a:t>780 und 781 </a:t>
            </a:r>
            <a:r>
              <a:rPr lang="de-AT" sz="1800" dirty="0">
                <a:latin typeface="Arial Black" panose="020B0A04020102020204" pitchFamily="34" charset="0"/>
              </a:rPr>
              <a:t>Bedingungen</a:t>
            </a:r>
            <a:r>
              <a:rPr lang="de-AT" sz="1800" dirty="0"/>
              <a:t> oder </a:t>
            </a:r>
            <a:r>
              <a:rPr lang="de-AT" sz="1800" dirty="0">
                <a:latin typeface="Arial Black" panose="020B0A04020102020204" pitchFamily="34" charset="0"/>
              </a:rPr>
              <a:t>Belastungen</a:t>
            </a:r>
            <a:r>
              <a:rPr lang="de-AT" sz="1800" dirty="0"/>
              <a:t> an, die der Verwertung des zugewendeten Vermögens entgegenstehen, so </a:t>
            </a:r>
            <a:r>
              <a:rPr lang="de-AT" sz="1800" dirty="0">
                <a:latin typeface="Arial Black" panose="020B0A04020102020204" pitchFamily="34" charset="0"/>
              </a:rPr>
              <a:t>hindert</a:t>
            </a:r>
            <a:r>
              <a:rPr lang="de-AT" sz="1800" dirty="0"/>
              <a:t> dies </a:t>
            </a:r>
            <a:r>
              <a:rPr lang="de-AT" sz="1800" dirty="0">
                <a:latin typeface="Arial Black" panose="020B0A04020102020204" pitchFamily="34" charset="0"/>
              </a:rPr>
              <a:t>nicht</a:t>
            </a:r>
            <a:r>
              <a:rPr lang="de-AT" sz="1800" dirty="0"/>
              <a:t> deren </a:t>
            </a:r>
            <a:r>
              <a:rPr lang="de-AT" sz="1800" dirty="0">
                <a:solidFill>
                  <a:srgbClr val="00B050"/>
                </a:solidFill>
                <a:latin typeface="Arial Black" panose="020B0A04020102020204" pitchFamily="34" charset="0"/>
              </a:rPr>
              <a:t>Eignung </a:t>
            </a:r>
            <a:r>
              <a:rPr lang="de-AT" sz="1800" dirty="0"/>
              <a:t>zur </a:t>
            </a:r>
            <a:r>
              <a:rPr lang="de-AT" sz="1800" dirty="0">
                <a:solidFill>
                  <a:srgbClr val="00B050"/>
                </a:solidFill>
                <a:latin typeface="Arial Black" panose="020B0A04020102020204" pitchFamily="34" charset="0"/>
              </a:rPr>
              <a:t>Pflichtteilsdeckung</a:t>
            </a:r>
            <a:r>
              <a:rPr lang="de-AT" sz="1800" dirty="0"/>
              <a:t>; ein dadurch fehlender oder verminderter Nutzen ist aber bei der Bewertung der Zuwendung oder Schenkung zu berücksichtigen.</a:t>
            </a:r>
          </a:p>
          <a:p>
            <a:pPr marL="271463" indent="-271463">
              <a:spcBef>
                <a:spcPts val="1200"/>
              </a:spcBef>
            </a:pPr>
            <a:r>
              <a:rPr lang="de-AT" sz="1800" dirty="0">
                <a:solidFill>
                  <a:srgbClr val="000000"/>
                </a:solidFill>
                <a:latin typeface="Arial Black" panose="020B0A04020102020204" pitchFamily="34" charset="0"/>
              </a:rPr>
              <a:t>Stundung</a:t>
            </a:r>
          </a:p>
          <a:p>
            <a:pPr marL="271463" indent="0" algn="just">
              <a:spcBef>
                <a:spcPts val="1200"/>
              </a:spcBef>
              <a:buNone/>
            </a:pPr>
            <a:r>
              <a:rPr lang="de-DE" sz="1800" b="1" dirty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de-AT" sz="1800" dirty="0">
                <a:solidFill>
                  <a:srgbClr val="000000"/>
                </a:solidFill>
                <a:latin typeface="Arial Black" panose="020B0A04020102020204" pitchFamily="34" charset="0"/>
              </a:rPr>
              <a:t> 766 (1) </a:t>
            </a:r>
            <a:r>
              <a:rPr lang="de-AT" sz="1800" dirty="0"/>
              <a:t>Der </a:t>
            </a:r>
            <a:r>
              <a:rPr lang="de-AT" sz="1800" dirty="0">
                <a:solidFill>
                  <a:srgbClr val="00B050"/>
                </a:solidFill>
                <a:latin typeface="Arial Black" panose="020B0A04020102020204" pitchFamily="34" charset="0"/>
              </a:rPr>
              <a:t>letztwillig Verfügende</a:t>
            </a:r>
            <a:r>
              <a:rPr lang="de-AT" sz="1800" dirty="0">
                <a:latin typeface="Arial Black" panose="020B0A04020102020204" pitchFamily="34" charset="0"/>
              </a:rPr>
              <a:t> </a:t>
            </a:r>
            <a:r>
              <a:rPr lang="de-AT" sz="1800" dirty="0"/>
              <a:t>kann die </a:t>
            </a:r>
            <a:r>
              <a:rPr lang="de-AT" sz="1800" dirty="0">
                <a:latin typeface="Arial Black" panose="020B0A04020102020204" pitchFamily="34" charset="0"/>
              </a:rPr>
              <a:t>Stundung </a:t>
            </a:r>
            <a:r>
              <a:rPr lang="de-AT" sz="1800" dirty="0"/>
              <a:t>des Pflichtteilsanspruchs auf </a:t>
            </a:r>
            <a:r>
              <a:rPr lang="de-AT" sz="1800" dirty="0">
                <a:latin typeface="Arial Black" panose="020B0A04020102020204" pitchFamily="34" charset="0"/>
              </a:rPr>
              <a:t>höchstens fünf Jahre </a:t>
            </a:r>
            <a:r>
              <a:rPr lang="de-AT" sz="1800" dirty="0"/>
              <a:t>nach seinem Tod oder die Zahlung in </a:t>
            </a:r>
            <a:r>
              <a:rPr lang="de-AT" sz="1800" dirty="0">
                <a:latin typeface="Arial Black" panose="020B0A04020102020204" pitchFamily="34" charset="0"/>
              </a:rPr>
              <a:t>Teilbeträgen</a:t>
            </a:r>
            <a:r>
              <a:rPr lang="de-AT" sz="1800" dirty="0"/>
              <a:t> innerhalb </a:t>
            </a:r>
            <a:r>
              <a:rPr lang="de-AT" sz="1800" dirty="0">
                <a:latin typeface="Arial Black" panose="020B0A04020102020204" pitchFamily="34" charset="0"/>
              </a:rPr>
              <a:t>dieses Zeitraums</a:t>
            </a:r>
            <a:r>
              <a:rPr lang="de-AT" sz="1800" dirty="0"/>
              <a:t> anordnen. Ebenso kann er die </a:t>
            </a:r>
            <a:r>
              <a:rPr lang="de-AT" sz="1800" dirty="0">
                <a:solidFill>
                  <a:srgbClr val="00B050"/>
                </a:solidFill>
                <a:latin typeface="Arial Black" panose="020B0A04020102020204" pitchFamily="34" charset="0"/>
              </a:rPr>
              <a:t>Deckung</a:t>
            </a:r>
            <a:r>
              <a:rPr lang="de-AT" sz="1800" dirty="0">
                <a:solidFill>
                  <a:srgbClr val="00B050"/>
                </a:solidFill>
              </a:rPr>
              <a:t> </a:t>
            </a:r>
            <a:r>
              <a:rPr lang="de-AT" sz="1800" dirty="0"/>
              <a:t>des </a:t>
            </a:r>
            <a:r>
              <a:rPr lang="de-AT" sz="1800" dirty="0">
                <a:solidFill>
                  <a:srgbClr val="00B050"/>
                </a:solidFill>
                <a:latin typeface="Arial Black" panose="020B0A04020102020204" pitchFamily="34" charset="0"/>
              </a:rPr>
              <a:t>Pflichtteils</a:t>
            </a:r>
            <a:r>
              <a:rPr lang="de-AT" sz="1800" dirty="0"/>
              <a:t> durch eine </a:t>
            </a:r>
            <a:r>
              <a:rPr lang="de-AT" sz="1800" dirty="0">
                <a:latin typeface="Arial Black" panose="020B0A04020102020204" pitchFamily="34" charset="0"/>
              </a:rPr>
              <a:t>Zuwendung</a:t>
            </a:r>
            <a:r>
              <a:rPr lang="de-AT" sz="1800" dirty="0"/>
              <a:t> ganz oder zum Teil auf diesen Zeitraum erstrecken.</a:t>
            </a:r>
          </a:p>
          <a:p>
            <a:pPr marL="271463" indent="0" algn="just">
              <a:spcBef>
                <a:spcPts val="1200"/>
              </a:spcBef>
              <a:buNone/>
            </a:pPr>
            <a:r>
              <a:rPr lang="de-AT" sz="1800" dirty="0">
                <a:solidFill>
                  <a:srgbClr val="000000"/>
                </a:solidFill>
              </a:rPr>
              <a:t>(2) </a:t>
            </a:r>
            <a:r>
              <a:rPr lang="de-DE" sz="1800" dirty="0"/>
              <a:t>In den Fällen des Abs. 1 kann der Pflichtteilsberechtigte den </a:t>
            </a:r>
            <a:r>
              <a:rPr lang="de-DE" sz="1800" dirty="0">
                <a:latin typeface="Arial Black" panose="020B0A04020102020204" pitchFamily="34" charset="0"/>
              </a:rPr>
              <a:t>gesamten oder restlichen </a:t>
            </a:r>
            <a:r>
              <a:rPr lang="de-DE" sz="1800" dirty="0"/>
              <a:t>Geldpflichtteil erst </a:t>
            </a:r>
            <a:r>
              <a:rPr lang="de-DE" sz="1800" dirty="0">
                <a:latin typeface="Arial Black" panose="020B0A04020102020204" pitchFamily="34" charset="0"/>
              </a:rPr>
              <a:t>mit Ende dieses Zeitraums </a:t>
            </a:r>
            <a:r>
              <a:rPr lang="de-DE" sz="1800" dirty="0"/>
              <a:t>fordern, </a:t>
            </a:r>
            <a:r>
              <a:rPr lang="de-DE" sz="1800" dirty="0">
                <a:latin typeface="Arial Black" panose="020B0A04020102020204" pitchFamily="34" charset="0"/>
              </a:rPr>
              <a:t>es sei denn</a:t>
            </a:r>
            <a:r>
              <a:rPr lang="de-DE" sz="1800" dirty="0"/>
              <a:t>, dass ihn dies unter Berücksichtigung aller Umstände </a:t>
            </a:r>
            <a:r>
              <a:rPr lang="de-DE" sz="1800" dirty="0">
                <a:latin typeface="Arial Black" panose="020B0A04020102020204" pitchFamily="34" charset="0"/>
              </a:rPr>
              <a:t>unbillig</a:t>
            </a:r>
            <a:r>
              <a:rPr lang="de-DE" sz="1800" dirty="0"/>
              <a:t> hart träfe. Die Interessen und die Vermögenslage des Pflichtteilsschuldners sind angemessen zu berücksichtigen. [...]</a:t>
            </a:r>
            <a:endParaRPr lang="de-AT" sz="1800" dirty="0"/>
          </a:p>
          <a:p>
            <a:pPr marL="271463" indent="0" algn="just">
              <a:lnSpc>
                <a:spcPct val="100000"/>
              </a:lnSpc>
              <a:spcBef>
                <a:spcPts val="1200"/>
              </a:spcBef>
              <a:buNone/>
            </a:pPr>
            <a:endParaRPr lang="de-AT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986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F89529-B9C2-3573-B185-4ED8034D0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474" y="418630"/>
            <a:ext cx="11368726" cy="590038"/>
          </a:xfrm>
        </p:spPr>
        <p:txBody>
          <a:bodyPr/>
          <a:lstStyle/>
          <a:p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Letztwillige Zuwendungen – Zulässigkeit aufgeschobener Erfüllung</a:t>
            </a:r>
            <a:endParaRPr lang="de-AT" sz="24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6E52B8-B175-EE26-F259-FF5672459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091" y="1128535"/>
            <a:ext cx="10515600" cy="4933107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1200"/>
              </a:spcBef>
            </a:pPr>
            <a:r>
              <a:rPr lang="de-AT" sz="2100" dirty="0"/>
              <a:t>Auflösung des Wertungswiderspruchs </a:t>
            </a:r>
          </a:p>
          <a:p>
            <a:pPr marL="271463" indent="-271463">
              <a:spcBef>
                <a:spcPts val="1200"/>
              </a:spcBef>
            </a:pPr>
            <a:r>
              <a:rPr lang="de-AT" sz="2100" b="1" dirty="0"/>
              <a:t>§ </a:t>
            </a:r>
            <a:r>
              <a:rPr lang="de-AT" sz="2100" dirty="0">
                <a:latin typeface="Arial Black" panose="020B0A04020102020204" pitchFamily="34" charset="0"/>
              </a:rPr>
              <a:t>762 </a:t>
            </a:r>
            <a:r>
              <a:rPr lang="de-AT" sz="2100" dirty="0"/>
              <a:t>erfasst </a:t>
            </a:r>
            <a:r>
              <a:rPr lang="de-AT" sz="2100" dirty="0">
                <a:latin typeface="Arial Black" panose="020B0A04020102020204" pitchFamily="34" charset="0"/>
              </a:rPr>
              <a:t>nicht </a:t>
            </a:r>
            <a:r>
              <a:rPr lang="de-AT" sz="2100" dirty="0">
                <a:solidFill>
                  <a:srgbClr val="00B050"/>
                </a:solidFill>
              </a:rPr>
              <a:t>Zuwendung des </a:t>
            </a:r>
            <a:r>
              <a:rPr lang="de-AT" sz="2100" dirty="0">
                <a:solidFill>
                  <a:srgbClr val="00B050"/>
                </a:solidFill>
                <a:latin typeface="Arial Black" panose="020B0A04020102020204" pitchFamily="34" charset="0"/>
              </a:rPr>
              <a:t>Geldpflichtteils </a:t>
            </a:r>
            <a:r>
              <a:rPr lang="de-AT" sz="2100" dirty="0"/>
              <a:t>(</a:t>
            </a:r>
            <a:r>
              <a:rPr lang="de-AT" sz="2100" dirty="0" err="1"/>
              <a:t>zB</a:t>
            </a:r>
            <a:r>
              <a:rPr lang="de-AT" sz="2100" dirty="0"/>
              <a:t> Ratenlegat – </a:t>
            </a:r>
            <a:r>
              <a:rPr lang="de-AT" sz="2100" i="1" dirty="0"/>
              <a:t>Kogler</a:t>
            </a:r>
            <a:r>
              <a:rPr lang="de-AT" sz="2100" dirty="0"/>
              <a:t>, </a:t>
            </a:r>
            <a:r>
              <a:rPr lang="de-AT" sz="2100" i="1" dirty="0"/>
              <a:t>Giller</a:t>
            </a:r>
            <a:r>
              <a:rPr lang="de-AT" sz="2100" dirty="0"/>
              <a:t>), </a:t>
            </a:r>
            <a:r>
              <a:rPr lang="de-AT" sz="2100" dirty="0">
                <a:latin typeface="Arial Black" panose="020B0A04020102020204" pitchFamily="34" charset="0"/>
              </a:rPr>
              <a:t>nur </a:t>
            </a:r>
            <a:r>
              <a:rPr lang="de-AT" sz="2100" dirty="0"/>
              <a:t>andere </a:t>
            </a:r>
            <a:r>
              <a:rPr lang="de-AT" sz="2100" dirty="0">
                <a:latin typeface="Arial Black" panose="020B0A04020102020204" pitchFamily="34" charset="0"/>
              </a:rPr>
              <a:t>Pflichtteilsdeckung </a:t>
            </a:r>
            <a:r>
              <a:rPr lang="de-AT" sz="2100" dirty="0"/>
              <a:t>iSd</a:t>
            </a:r>
            <a:r>
              <a:rPr lang="de-AT" sz="2100" dirty="0">
                <a:latin typeface="Arial Black" panose="020B0A04020102020204" pitchFamily="34" charset="0"/>
              </a:rPr>
              <a:t> § </a:t>
            </a:r>
            <a:r>
              <a:rPr lang="de-AT" sz="2100" dirty="0"/>
              <a:t>766 Abs 1 Satz 2. </a:t>
            </a:r>
          </a:p>
          <a:p>
            <a:pPr marL="271463" indent="-271463">
              <a:lnSpc>
                <a:spcPct val="100000"/>
              </a:lnSpc>
              <a:spcBef>
                <a:spcPts val="1200"/>
              </a:spcBef>
            </a:pPr>
            <a:r>
              <a:rPr lang="de-AT" sz="2100" dirty="0"/>
              <a:t>§ 766 erfasst nur </a:t>
            </a:r>
            <a:r>
              <a:rPr lang="de-AT" sz="2100" dirty="0">
                <a:solidFill>
                  <a:srgbClr val="00B050"/>
                </a:solidFill>
              </a:rPr>
              <a:t>Zuwendungen von Todes wegen </a:t>
            </a:r>
            <a:r>
              <a:rPr lang="de-AT" sz="2100" dirty="0"/>
              <a:t>(</a:t>
            </a:r>
            <a:r>
              <a:rPr lang="de-AT" sz="2100" i="1" dirty="0" err="1"/>
              <a:t>Musger</a:t>
            </a:r>
            <a:r>
              <a:rPr lang="de-AT" sz="2100" i="1" dirty="0"/>
              <a:t>, Kogler</a:t>
            </a:r>
            <a:r>
              <a:rPr lang="de-AT" sz="2100" dirty="0"/>
              <a:t>)</a:t>
            </a:r>
          </a:p>
          <a:p>
            <a:pPr marL="627063" indent="-269875" algn="just">
              <a:lnSpc>
                <a:spcPct val="100000"/>
              </a:lnSpc>
              <a:spcBef>
                <a:spcPts val="1200"/>
              </a:spcBef>
            </a:pPr>
            <a:r>
              <a:rPr lang="de-AT" sz="1500" dirty="0"/>
              <a:t>Zuwendung von Rechten mit letztwillig verfügter Beschränkung (</a:t>
            </a:r>
            <a:r>
              <a:rPr lang="de-AT" sz="1500" dirty="0">
                <a:latin typeface="Arial Black" panose="020B0A04020102020204" pitchFamily="34" charset="0"/>
              </a:rPr>
              <a:t>Fruchtgenussrecht</a:t>
            </a:r>
            <a:r>
              <a:rPr lang="de-AT" sz="1500" dirty="0"/>
              <a:t>, </a:t>
            </a:r>
            <a:r>
              <a:rPr lang="de-AT" sz="1500" dirty="0">
                <a:latin typeface="Arial Black" panose="020B0A04020102020204" pitchFamily="34" charset="0"/>
              </a:rPr>
              <a:t>Vorerbenstellung</a:t>
            </a:r>
            <a:r>
              <a:rPr lang="de-AT" sz="1500" dirty="0"/>
              <a:t>, </a:t>
            </a:r>
            <a:r>
              <a:rPr lang="de-AT" sz="1500" dirty="0" err="1">
                <a:latin typeface="Arial Black" panose="020B0A04020102020204" pitchFamily="34" charset="0"/>
              </a:rPr>
              <a:t>BegSt</a:t>
            </a:r>
            <a:r>
              <a:rPr lang="de-AT" sz="1500" dirty="0"/>
              <a:t> von Todes wegen nach </a:t>
            </a:r>
            <a:r>
              <a:rPr lang="de-AT" sz="1600" dirty="0"/>
              <a:t>§</a:t>
            </a:r>
            <a:r>
              <a:rPr lang="de-AT" sz="1500" dirty="0"/>
              <a:t> 780 Abs 1, wohl auch </a:t>
            </a:r>
            <a:r>
              <a:rPr lang="de-AT" sz="1500" dirty="0">
                <a:latin typeface="Arial Black" panose="020B0A04020102020204" pitchFamily="34" charset="0"/>
              </a:rPr>
              <a:t>Rentenlegat</a:t>
            </a:r>
            <a:r>
              <a:rPr lang="de-AT" sz="1500" dirty="0"/>
              <a:t>) </a:t>
            </a:r>
          </a:p>
          <a:p>
            <a:pPr marL="627063" indent="-269875" algn="just">
              <a:lnSpc>
                <a:spcPct val="100000"/>
              </a:lnSpc>
              <a:spcBef>
                <a:spcPts val="1200"/>
              </a:spcBef>
            </a:pPr>
            <a:r>
              <a:rPr lang="de-AT" sz="1500" dirty="0"/>
              <a:t>Auflösung des Widerspruchs: Vorrang von</a:t>
            </a:r>
            <a:r>
              <a:rPr lang="de-AT" sz="1600" dirty="0"/>
              <a:t> § </a:t>
            </a:r>
            <a:r>
              <a:rPr lang="de-AT" sz="1500" dirty="0"/>
              <a:t>762 (</a:t>
            </a:r>
            <a:r>
              <a:rPr lang="de-AT" sz="1500" i="1" dirty="0"/>
              <a:t>A. Tschugguel</a:t>
            </a:r>
            <a:r>
              <a:rPr lang="de-AT" sz="1500" dirty="0"/>
              <a:t>, </a:t>
            </a:r>
            <a:r>
              <a:rPr lang="de-AT" sz="1500" i="1" dirty="0" err="1"/>
              <a:t>Klampfl</a:t>
            </a:r>
            <a:r>
              <a:rPr lang="de-AT" sz="1500" i="1" dirty="0"/>
              <a:t>, Schauer, </a:t>
            </a:r>
            <a:r>
              <a:rPr lang="de-AT" sz="1500" dirty="0"/>
              <a:t>im Ergebnis auch </a:t>
            </a:r>
            <a:r>
              <a:rPr lang="de-AT" sz="1500" i="1" dirty="0"/>
              <a:t>Kogler</a:t>
            </a:r>
            <a:r>
              <a:rPr lang="de-AT" sz="1500" dirty="0"/>
              <a:t>), Vorrang von </a:t>
            </a:r>
            <a:r>
              <a:rPr lang="de-AT" sz="1600" dirty="0"/>
              <a:t>§</a:t>
            </a:r>
            <a:r>
              <a:rPr lang="de-AT" sz="1500" dirty="0"/>
              <a:t> 166 (</a:t>
            </a:r>
            <a:r>
              <a:rPr lang="de-AT" sz="1500" i="1" dirty="0"/>
              <a:t>Barth</a:t>
            </a:r>
            <a:r>
              <a:rPr lang="de-AT" sz="1500" dirty="0"/>
              <a:t>/</a:t>
            </a:r>
            <a:r>
              <a:rPr lang="de-AT" sz="1500" i="1" dirty="0"/>
              <a:t>Pesendorfer</a:t>
            </a:r>
            <a:r>
              <a:rPr lang="de-AT" sz="1500" dirty="0"/>
              <a:t>, </a:t>
            </a:r>
            <a:r>
              <a:rPr lang="de-AT" sz="1500" i="1" dirty="0"/>
              <a:t>Umlauft</a:t>
            </a:r>
            <a:r>
              <a:rPr lang="de-AT" sz="1500" dirty="0"/>
              <a:t>, </a:t>
            </a:r>
            <a:r>
              <a:rPr lang="de-AT" sz="1500" i="1" dirty="0"/>
              <a:t>Hofmann</a:t>
            </a:r>
            <a:r>
              <a:rPr lang="de-AT" sz="1500" dirty="0"/>
              <a:t>), Wahlrecht auf restlichen Geldpflichtteil nach Ablauf des Regelstundungszeitraums </a:t>
            </a:r>
            <a:r>
              <a:rPr lang="de-AT" sz="1500" dirty="0" err="1"/>
              <a:t>gem</a:t>
            </a:r>
            <a:r>
              <a:rPr lang="de-AT" sz="1500" dirty="0"/>
              <a:t> </a:t>
            </a:r>
            <a:r>
              <a:rPr lang="de-AT" sz="1600" dirty="0"/>
              <a:t>§</a:t>
            </a:r>
            <a:r>
              <a:rPr lang="de-AT" sz="1500" dirty="0"/>
              <a:t> 766 Abs 2 und Verlust der belasteten Zuwendung (</a:t>
            </a:r>
            <a:r>
              <a:rPr lang="de-AT" sz="1500" i="1" dirty="0"/>
              <a:t>Umlauft, </a:t>
            </a:r>
            <a:r>
              <a:rPr lang="de-AT" sz="1500" i="1" dirty="0" err="1"/>
              <a:t>Musger</a:t>
            </a:r>
            <a:r>
              <a:rPr lang="de-AT" sz="1500" dirty="0"/>
              <a:t>) </a:t>
            </a:r>
            <a:r>
              <a:rPr lang="de-AT" sz="1500" dirty="0">
                <a:sym typeface="Wingdings" panose="05000000000000000000" pitchFamily="2" charset="2"/>
              </a:rPr>
              <a:t> </a:t>
            </a:r>
            <a:r>
              <a:rPr lang="de-AT" sz="1500" dirty="0" err="1">
                <a:latin typeface="Arial Black" panose="020B0A04020102020204" pitchFamily="34" charset="0"/>
              </a:rPr>
              <a:t>Socinische</a:t>
            </a:r>
            <a:r>
              <a:rPr lang="de-AT" sz="1500" dirty="0">
                <a:latin typeface="Arial Black" panose="020B0A04020102020204" pitchFamily="34" charset="0"/>
              </a:rPr>
              <a:t> Kautel </a:t>
            </a:r>
            <a:r>
              <a:rPr lang="de-AT" sz="1500" dirty="0"/>
              <a:t>(</a:t>
            </a:r>
            <a:r>
              <a:rPr lang="de-AT" sz="1500" dirty="0" err="1"/>
              <a:t>vgl</a:t>
            </a:r>
            <a:r>
              <a:rPr lang="de-AT" sz="1500" dirty="0"/>
              <a:t> </a:t>
            </a:r>
            <a:r>
              <a:rPr lang="de-AT" sz="1600" dirty="0"/>
              <a:t>§</a:t>
            </a:r>
            <a:r>
              <a:rPr lang="de-AT" sz="1500" dirty="0"/>
              <a:t> 762 Abs 2 und 3 100/ME 25. GP)</a:t>
            </a:r>
          </a:p>
          <a:p>
            <a:pPr marL="627063" indent="-269875" algn="just">
              <a:lnSpc>
                <a:spcPct val="100000"/>
              </a:lnSpc>
              <a:spcBef>
                <a:spcPts val="1200"/>
              </a:spcBef>
            </a:pPr>
            <a:r>
              <a:rPr lang="de-AT" sz="1500" dirty="0"/>
              <a:t>Gleiches gilt für Zuwendung von belastetem Vermögen, </a:t>
            </a:r>
            <a:r>
              <a:rPr lang="de-AT" sz="1500" dirty="0" err="1"/>
              <a:t>zB</a:t>
            </a:r>
            <a:r>
              <a:rPr lang="de-AT" sz="1500" dirty="0"/>
              <a:t> Liegenschaft mit Dienstbarkeit</a:t>
            </a:r>
            <a:r>
              <a:rPr lang="de-AT" sz="1500" dirty="0">
                <a:solidFill>
                  <a:prstClr val="black"/>
                </a:solidFill>
                <a:latin typeface="Arial Black" panose="020B0A04020102020204" pitchFamily="34" charset="0"/>
              </a:rPr>
              <a:t> </a:t>
            </a:r>
            <a:r>
              <a:rPr lang="de-AT" sz="1500" dirty="0"/>
              <a:t>zugunsten Dritter, </a:t>
            </a:r>
            <a:r>
              <a:rPr lang="de-AT" sz="1500" dirty="0">
                <a:solidFill>
                  <a:prstClr val="black"/>
                </a:solidFill>
                <a:latin typeface="Arial Black" panose="020B0A04020102020204" pitchFamily="34" charset="0"/>
              </a:rPr>
              <a:t>Unternehmenswertanteil</a:t>
            </a:r>
            <a:r>
              <a:rPr lang="de-AT" sz="1500" dirty="0">
                <a:solidFill>
                  <a:prstClr val="black"/>
                </a:solidFill>
              </a:rPr>
              <a:t> an </a:t>
            </a:r>
            <a:r>
              <a:rPr lang="de-AT" sz="1500" dirty="0" err="1">
                <a:solidFill>
                  <a:prstClr val="black"/>
                </a:solidFill>
              </a:rPr>
              <a:t>FlexCo</a:t>
            </a:r>
            <a:r>
              <a:rPr lang="de-AT" sz="1500" dirty="0"/>
              <a:t> (</a:t>
            </a:r>
            <a:r>
              <a:rPr lang="de-AT" sz="1500" i="1" dirty="0" err="1"/>
              <a:t>Musger</a:t>
            </a:r>
            <a:r>
              <a:rPr lang="de-AT" sz="1500" dirty="0"/>
              <a:t>;</a:t>
            </a:r>
            <a:r>
              <a:rPr lang="de-AT" sz="1500" i="1" dirty="0"/>
              <a:t> </a:t>
            </a:r>
            <a:r>
              <a:rPr lang="de-AT" sz="1500" dirty="0"/>
              <a:t>im Ergebnis auch </a:t>
            </a:r>
            <a:r>
              <a:rPr lang="de-AT" sz="1500" i="1" dirty="0"/>
              <a:t>Umlauft</a:t>
            </a:r>
            <a:r>
              <a:rPr lang="de-AT" sz="1500" dirty="0"/>
              <a:t>: Umsteigen auf Geldpflichtteil nach Billigkeitskontrolle (</a:t>
            </a:r>
            <a:r>
              <a:rPr lang="de-AT" sz="1600" dirty="0"/>
              <a:t>§</a:t>
            </a:r>
            <a:r>
              <a:rPr lang="de-AT" sz="1500" dirty="0"/>
              <a:t> 166 Abs 2 analog), </a:t>
            </a:r>
            <a:r>
              <a:rPr lang="de-AT" sz="1500" dirty="0" err="1"/>
              <a:t>zB</a:t>
            </a:r>
            <a:r>
              <a:rPr lang="de-AT" sz="1500" dirty="0"/>
              <a:t> auch bei </a:t>
            </a:r>
            <a:r>
              <a:rPr lang="de-AT" sz="1600" dirty="0" err="1"/>
              <a:t>BegSt</a:t>
            </a:r>
            <a:r>
              <a:rPr lang="de-AT" sz="1600" dirty="0"/>
              <a:t> in PS nach </a:t>
            </a:r>
            <a:r>
              <a:rPr lang="de-AT" sz="1800" dirty="0"/>
              <a:t>§</a:t>
            </a:r>
            <a:r>
              <a:rPr lang="de-AT" sz="1600" dirty="0"/>
              <a:t> 781 Abs 2 Z 5.</a:t>
            </a:r>
            <a:r>
              <a:rPr lang="de-AT" sz="1500" dirty="0"/>
              <a:t> </a:t>
            </a:r>
          </a:p>
          <a:p>
            <a:pPr marL="627063" indent="-269875" algn="just">
              <a:lnSpc>
                <a:spcPct val="100000"/>
              </a:lnSpc>
              <a:spcBef>
                <a:spcPts val="1200"/>
              </a:spcBef>
            </a:pPr>
            <a:r>
              <a:rPr lang="de-AT" sz="1400" dirty="0"/>
              <a:t>Muss </a:t>
            </a:r>
            <a:r>
              <a:rPr lang="de-AT" sz="1400" dirty="0" err="1"/>
              <a:t>BegSt</a:t>
            </a:r>
            <a:r>
              <a:rPr lang="de-AT" sz="1400" dirty="0"/>
              <a:t> in PS nach </a:t>
            </a:r>
            <a:r>
              <a:rPr lang="de-AT" sz="1600" dirty="0"/>
              <a:t>§</a:t>
            </a:r>
            <a:r>
              <a:rPr lang="de-AT" sz="1400" dirty="0"/>
              <a:t> 781 Abs 2 Z 5 angenommen werden, um Pflichtteil zu decken?</a:t>
            </a:r>
            <a:endParaRPr lang="de-AT" sz="2100" dirty="0"/>
          </a:p>
          <a:p>
            <a:pPr marL="271463" indent="-271463" algn="just">
              <a:lnSpc>
                <a:spcPct val="100000"/>
              </a:lnSpc>
              <a:spcBef>
                <a:spcPts val="1200"/>
              </a:spcBef>
            </a:pPr>
            <a:endParaRPr lang="de-AT" sz="2100" dirty="0"/>
          </a:p>
        </p:txBody>
      </p:sp>
    </p:spTree>
    <p:extLst>
      <p:ext uri="{BB962C8B-B14F-4D97-AF65-F5344CB8AC3E}">
        <p14:creationId xmlns:p14="http://schemas.microsoft.com/office/powerpoint/2010/main" val="36160068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E6A610-B738-013F-51B0-FB9582C35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181" y="408060"/>
            <a:ext cx="10253288" cy="545952"/>
          </a:xfrm>
        </p:spPr>
        <p:txBody>
          <a:bodyPr/>
          <a:lstStyle/>
          <a:p>
            <a:r>
              <a:rPr lang="de-DE" sz="24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Begünstigung über PS/grundsätzliche Probleme</a:t>
            </a:r>
            <a:endParaRPr lang="de-AT" sz="24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57DBF8-F82E-4B5D-9C50-EC98F7EA2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97" y="1168924"/>
            <a:ext cx="10722204" cy="4866638"/>
          </a:xfrm>
        </p:spPr>
        <p:txBody>
          <a:bodyPr>
            <a:normAutofit/>
          </a:bodyPr>
          <a:lstStyle/>
          <a:p>
            <a:pPr marL="269875" indent="-269875" algn="just"/>
            <a:r>
              <a:rPr lang="de-AT" sz="2200" dirty="0">
                <a:latin typeface="Arial Black" panose="020B0A04020102020204" pitchFamily="34" charset="0"/>
              </a:rPr>
              <a:t>Überschneidung</a:t>
            </a:r>
            <a:r>
              <a:rPr lang="de-AT" sz="2200" dirty="0"/>
              <a:t> der </a:t>
            </a:r>
            <a:r>
              <a:rPr lang="de-AT" sz="2200" dirty="0">
                <a:latin typeface="Arial Black" panose="020B0A04020102020204" pitchFamily="34" charset="0"/>
              </a:rPr>
              <a:t>Tatbestände</a:t>
            </a:r>
            <a:r>
              <a:rPr lang="de-AT" sz="2200" dirty="0"/>
              <a:t> (§§ 780 Abs 1, § 781 Abs 2 Z 4 und 5) </a:t>
            </a:r>
            <a:endParaRPr lang="de-AT" sz="2200" dirty="0">
              <a:latin typeface="Arial Black" panose="020B0A04020102020204" pitchFamily="34" charset="0"/>
            </a:endParaRPr>
          </a:p>
          <a:p>
            <a:pPr marL="269875" indent="-269875" algn="just"/>
            <a:r>
              <a:rPr lang="de-AT" sz="2200" dirty="0"/>
              <a:t>Notwendigkeit der Vermeidung </a:t>
            </a:r>
            <a:r>
              <a:rPr lang="de-AT" sz="2200" dirty="0">
                <a:latin typeface="Arial Black" panose="020B0A04020102020204" pitchFamily="34" charset="0"/>
              </a:rPr>
              <a:t>doppelter Hinzurechnung von </a:t>
            </a:r>
            <a:r>
              <a:rPr lang="de-AT" sz="2200" dirty="0" err="1"/>
              <a:t>VermW</a:t>
            </a:r>
            <a:r>
              <a:rPr lang="de-AT" sz="2200" dirty="0"/>
              <a:t> und </a:t>
            </a:r>
            <a:r>
              <a:rPr lang="de-AT" sz="2200" dirty="0" err="1"/>
              <a:t>BegSt</a:t>
            </a:r>
            <a:r>
              <a:rPr lang="de-AT" sz="2200" dirty="0"/>
              <a:t> (</a:t>
            </a:r>
            <a:r>
              <a:rPr lang="de-DE" sz="2200" dirty="0" err="1"/>
              <a:t>ErlRV</a:t>
            </a:r>
            <a:r>
              <a:rPr lang="de-DE" sz="2200" dirty="0"/>
              <a:t> 688 </a:t>
            </a:r>
            <a:r>
              <a:rPr lang="de-DE" sz="2200" dirty="0" err="1"/>
              <a:t>BlgNR</a:t>
            </a:r>
            <a:r>
              <a:rPr lang="de-DE" sz="2200" dirty="0"/>
              <a:t> 25. GP 33)</a:t>
            </a:r>
          </a:p>
          <a:p>
            <a:pPr marL="269875" indent="-269875" algn="just"/>
            <a:r>
              <a:rPr lang="de-DE" sz="2200" dirty="0">
                <a:latin typeface="Arial Black" panose="020B0A04020102020204" pitchFamily="34" charset="0"/>
              </a:rPr>
              <a:t>Schwierigkeit </a:t>
            </a:r>
            <a:r>
              <a:rPr lang="de-DE" sz="2200" dirty="0"/>
              <a:t>der </a:t>
            </a:r>
            <a:r>
              <a:rPr lang="de-DE" sz="2200" dirty="0">
                <a:latin typeface="Arial Black" panose="020B0A04020102020204" pitchFamily="34" charset="0"/>
              </a:rPr>
              <a:t>Bewertung </a:t>
            </a:r>
            <a:r>
              <a:rPr lang="de-DE" sz="2200" dirty="0"/>
              <a:t>der </a:t>
            </a:r>
            <a:r>
              <a:rPr lang="de-DE" sz="2200" dirty="0" err="1"/>
              <a:t>BegSt</a:t>
            </a:r>
            <a:r>
              <a:rPr lang="de-DE" sz="2200" dirty="0"/>
              <a:t> (Ermittlung des Barwerts der Ausschüttungen, die dem </a:t>
            </a:r>
            <a:r>
              <a:rPr lang="de-DE" sz="2200" dirty="0" err="1"/>
              <a:t>Beg</a:t>
            </a:r>
            <a:r>
              <a:rPr lang="de-DE" sz="2200" dirty="0"/>
              <a:t> </a:t>
            </a:r>
            <a:r>
              <a:rPr lang="de-DE" sz="2200" dirty="0">
                <a:latin typeface="Arial Black" panose="020B0A04020102020204" pitchFamily="34" charset="0"/>
              </a:rPr>
              <a:t>wahrscheinlich</a:t>
            </a:r>
            <a:r>
              <a:rPr lang="de-DE" sz="2200" dirty="0"/>
              <a:t> zufließen werden)  </a:t>
            </a:r>
          </a:p>
          <a:p>
            <a:pPr marL="627063" indent="-271463"/>
            <a:r>
              <a:rPr lang="de-DE" sz="2000" dirty="0">
                <a:latin typeface="Arial Black" panose="020B0A04020102020204" pitchFamily="34" charset="0"/>
              </a:rPr>
              <a:t>Klagbarkeit</a:t>
            </a:r>
            <a:r>
              <a:rPr lang="de-DE" sz="2000" dirty="0"/>
              <a:t>/freies Ermessen/gebundenes Ermessen des Vorstands </a:t>
            </a:r>
          </a:p>
          <a:p>
            <a:pPr marL="627063" indent="-271463"/>
            <a:r>
              <a:rPr lang="de-DE" sz="2000" dirty="0"/>
              <a:t>Verknüpfung mit besonderen </a:t>
            </a:r>
            <a:r>
              <a:rPr lang="de-DE" sz="2000" dirty="0">
                <a:latin typeface="Arial Black" panose="020B0A04020102020204" pitchFamily="34" charset="0"/>
              </a:rPr>
              <a:t>Einfluss- und Gestaltungsrechten</a:t>
            </a:r>
          </a:p>
          <a:p>
            <a:pPr marL="627063" indent="-271463"/>
            <a:r>
              <a:rPr lang="de-DE" sz="2000" dirty="0">
                <a:latin typeface="Arial Black" panose="020B0A04020102020204" pitchFamily="34" charset="0"/>
              </a:rPr>
              <a:t>Lebenserwartung</a:t>
            </a:r>
          </a:p>
          <a:p>
            <a:pPr marL="627063" indent="-271463" algn="just"/>
            <a:r>
              <a:rPr lang="de-DE" sz="2000" dirty="0"/>
              <a:t>„</a:t>
            </a:r>
            <a:r>
              <a:rPr lang="de-DE" sz="2000" i="1" dirty="0"/>
              <a:t>Zu berechnen, was er künftig aus der Stiftung noch erhalten wird, ist wie Kaffeesudlesen. Das delphische Orakel wäre genauer.</a:t>
            </a:r>
            <a:r>
              <a:rPr lang="de-DE" sz="2000" dirty="0"/>
              <a:t>“ (</a:t>
            </a:r>
            <a:r>
              <a:rPr lang="de-DE" sz="2000" i="1" dirty="0"/>
              <a:t>Reich-Rohrwig</a:t>
            </a:r>
            <a:r>
              <a:rPr lang="de-DE" sz="2000" dirty="0"/>
              <a:t>, Die Presse, 7. 10. 2015)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06651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feil: nach rechts 2">
            <a:extLst>
              <a:ext uri="{FF2B5EF4-FFF2-40B4-BE49-F238E27FC236}">
                <a16:creationId xmlns:a16="http://schemas.microsoft.com/office/drawing/2014/main" id="{589E0A17-8F4D-D7F5-114E-75D950C9B3C7}"/>
              </a:ext>
            </a:extLst>
          </p:cNvPr>
          <p:cNvSpPr/>
          <p:nvPr/>
        </p:nvSpPr>
        <p:spPr>
          <a:xfrm>
            <a:off x="2506129" y="4262918"/>
            <a:ext cx="3267328" cy="80686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" name="Pfeil: nach rechts 1">
            <a:extLst>
              <a:ext uri="{FF2B5EF4-FFF2-40B4-BE49-F238E27FC236}">
                <a16:creationId xmlns:a16="http://schemas.microsoft.com/office/drawing/2014/main" id="{2B083251-2D12-401D-F811-AC1DD0C110BB}"/>
              </a:ext>
            </a:extLst>
          </p:cNvPr>
          <p:cNvSpPr/>
          <p:nvPr/>
        </p:nvSpPr>
        <p:spPr>
          <a:xfrm>
            <a:off x="2567820" y="3441817"/>
            <a:ext cx="3209569" cy="814937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55" name="Pfeil: nach rechts 54">
            <a:extLst>
              <a:ext uri="{FF2B5EF4-FFF2-40B4-BE49-F238E27FC236}">
                <a16:creationId xmlns:a16="http://schemas.microsoft.com/office/drawing/2014/main" id="{3D6F5066-A738-D848-DE62-55B9AE067CE0}"/>
              </a:ext>
            </a:extLst>
          </p:cNvPr>
          <p:cNvSpPr/>
          <p:nvPr/>
        </p:nvSpPr>
        <p:spPr>
          <a:xfrm>
            <a:off x="2602952" y="2668695"/>
            <a:ext cx="3177791" cy="779184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DB9F3A05-5721-3F10-ED6B-985AD9C0B5B9}"/>
              </a:ext>
            </a:extLst>
          </p:cNvPr>
          <p:cNvSpPr/>
          <p:nvPr/>
        </p:nvSpPr>
        <p:spPr>
          <a:xfrm>
            <a:off x="2563246" y="5014387"/>
            <a:ext cx="3209569" cy="745628"/>
          </a:xfrm>
          <a:prstGeom prst="rightArrow">
            <a:avLst>
              <a:gd name="adj1" fmla="val 100000"/>
              <a:gd name="adj2" fmla="val 54488"/>
            </a:avLst>
          </a:prstGeom>
          <a:gradFill flip="none" rotWithShape="1">
            <a:gsLst>
              <a:gs pos="0">
                <a:srgbClr val="ADA5E9">
                  <a:shade val="30000"/>
                  <a:satMod val="115000"/>
                </a:srgbClr>
              </a:gs>
              <a:gs pos="25000">
                <a:srgbClr val="ADA5E9">
                  <a:shade val="67500"/>
                  <a:satMod val="115000"/>
                </a:srgbClr>
              </a:gs>
              <a:gs pos="59000">
                <a:srgbClr val="ADA5E9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solidFill>
              <a:srgbClr val="B18EF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3C94159-D12B-37C7-AA54-9F53A0F3BB9C}"/>
              </a:ext>
            </a:extLst>
          </p:cNvPr>
          <p:cNvSpPr txBox="1"/>
          <p:nvPr/>
        </p:nvSpPr>
        <p:spPr>
          <a:xfrm>
            <a:off x="115327" y="2935176"/>
            <a:ext cx="15588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>
                <a:latin typeface="Arial Black" panose="020B0A04020102020204" pitchFamily="34" charset="0"/>
              </a:rPr>
              <a:t>Erblasser/Stifter (S)</a:t>
            </a:r>
            <a:endParaRPr lang="de-AT" sz="1000" dirty="0">
              <a:latin typeface="Arial Black" panose="020B0A04020102020204" pitchFamily="34" charset="0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C9271C23-E6A6-A673-981F-9F6327A27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23" y="369663"/>
            <a:ext cx="11322398" cy="544249"/>
          </a:xfrm>
        </p:spPr>
        <p:txBody>
          <a:bodyPr>
            <a:noAutofit/>
          </a:bodyPr>
          <a:lstStyle/>
          <a:p>
            <a:r>
              <a:rPr lang="de-DE" sz="23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</a:t>
            </a:r>
            <a:r>
              <a:rPr lang="de-DE" sz="23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über PS von Todes wegen </a:t>
            </a:r>
            <a:r>
              <a:rPr lang="de-DE" sz="2300" kern="100" dirty="0" err="1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gem</a:t>
            </a:r>
            <a:r>
              <a:rPr lang="de-DE" sz="23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2300" dirty="0">
                <a:latin typeface="Arial Black" panose="020B0A04020102020204" pitchFamily="34" charset="0"/>
              </a:rPr>
              <a:t>§</a:t>
            </a:r>
            <a:r>
              <a:rPr lang="de-DE" sz="23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780 Abs 1 </a:t>
            </a:r>
            <a:r>
              <a:rPr lang="de-DE" sz="2300" dirty="0">
                <a:latin typeface="Arial Black" panose="020B0A04020102020204" pitchFamily="34" charset="0"/>
              </a:rPr>
              <a:t>(„Pour-Over Will“) </a:t>
            </a:r>
            <a:endParaRPr lang="de-AT" sz="24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A93521A-7811-318B-2DF1-C8A863662AEA}"/>
              </a:ext>
            </a:extLst>
          </p:cNvPr>
          <p:cNvSpPr/>
          <p:nvPr/>
        </p:nvSpPr>
        <p:spPr>
          <a:xfrm>
            <a:off x="1662636" y="2672848"/>
            <a:ext cx="954424" cy="3091622"/>
          </a:xfrm>
          <a:prstGeom prst="rect">
            <a:avLst/>
          </a:prstGeom>
          <a:solidFill>
            <a:srgbClr val="83A3D7"/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E71A343-8164-10AB-3EE3-3E8F3CD12544}"/>
              </a:ext>
            </a:extLst>
          </p:cNvPr>
          <p:cNvSpPr txBox="1"/>
          <p:nvPr/>
        </p:nvSpPr>
        <p:spPr>
          <a:xfrm>
            <a:off x="1546975" y="2229254"/>
            <a:ext cx="1874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>
                <a:latin typeface="Arial Black" panose="020B0A04020102020204" pitchFamily="34" charset="0"/>
              </a:rPr>
              <a:t>Privatstiftung (PS)</a:t>
            </a:r>
            <a:endParaRPr lang="de-AT" sz="1100" b="1" dirty="0">
              <a:latin typeface="Arial Black" panose="020B0A04020102020204" pitchFamily="34" charset="0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22CC503F-E430-A014-C3EC-92A37D346095}"/>
              </a:ext>
            </a:extLst>
          </p:cNvPr>
          <p:cNvSpPr txBox="1"/>
          <p:nvPr/>
        </p:nvSpPr>
        <p:spPr>
          <a:xfrm>
            <a:off x="1674201" y="3854741"/>
            <a:ext cx="784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VermW</a:t>
            </a:r>
            <a:endParaRPr lang="de-DE" sz="1200" b="1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r>
              <a:rPr lang="de-DE" sz="1200" b="1" dirty="0">
                <a:solidFill>
                  <a:schemeClr val="bg1"/>
                </a:solidFill>
                <a:latin typeface="Arial Black" panose="020B0A04020102020204" pitchFamily="34" charset="0"/>
              </a:rPr>
              <a:t>10 </a:t>
            </a:r>
            <a:r>
              <a:rPr lang="de-DE" sz="120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Mio</a:t>
            </a:r>
            <a:endParaRPr lang="de-AT" sz="105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0" name="Pfeil: Chevron 29">
            <a:extLst>
              <a:ext uri="{FF2B5EF4-FFF2-40B4-BE49-F238E27FC236}">
                <a16:creationId xmlns:a16="http://schemas.microsoft.com/office/drawing/2014/main" id="{F40CD25B-6CF7-16A8-32F9-5E9CAD616C3B}"/>
              </a:ext>
            </a:extLst>
          </p:cNvPr>
          <p:cNvSpPr/>
          <p:nvPr/>
        </p:nvSpPr>
        <p:spPr>
          <a:xfrm>
            <a:off x="1412715" y="3928028"/>
            <a:ext cx="219075" cy="299659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chemeClr val="tx1"/>
              </a:solidFill>
            </a:endParaRPr>
          </a:p>
        </p:txBody>
      </p: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EFDE1DAF-F03F-338D-58FA-3FE226B4B9C5}"/>
              </a:ext>
            </a:extLst>
          </p:cNvPr>
          <p:cNvCxnSpPr/>
          <p:nvPr/>
        </p:nvCxnSpPr>
        <p:spPr>
          <a:xfrm>
            <a:off x="988097" y="1901321"/>
            <a:ext cx="5876925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feld 31">
            <a:extLst>
              <a:ext uri="{FF2B5EF4-FFF2-40B4-BE49-F238E27FC236}">
                <a16:creationId xmlns:a16="http://schemas.microsoft.com/office/drawing/2014/main" id="{3E775CC3-A4D0-444D-733E-63B4BD7EFCE6}"/>
              </a:ext>
            </a:extLst>
          </p:cNvPr>
          <p:cNvSpPr txBox="1"/>
          <p:nvPr/>
        </p:nvSpPr>
        <p:spPr>
          <a:xfrm>
            <a:off x="260807" y="1426779"/>
            <a:ext cx="377621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b="1" dirty="0">
                <a:latin typeface="Arial Black" panose="020B0A04020102020204" pitchFamily="34" charset="0"/>
              </a:rPr>
              <a:t>Errichtung durch S von  </a:t>
            </a:r>
          </a:p>
          <a:p>
            <a:pPr algn="ctr"/>
            <a:r>
              <a:rPr lang="de-DE" sz="1050" b="1" dirty="0">
                <a:latin typeface="Arial Black" panose="020B0A04020102020204" pitchFamily="34" charset="0"/>
              </a:rPr>
              <a:t>Tod wegen  </a:t>
            </a:r>
            <a:br>
              <a:rPr lang="de-DE" sz="1050" b="1" dirty="0"/>
            </a:br>
            <a:endParaRPr lang="de-AT" sz="1050" b="1" dirty="0"/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53AEF5EE-F999-8CDD-B2EC-82D78A7F88A1}"/>
              </a:ext>
            </a:extLst>
          </p:cNvPr>
          <p:cNvSpPr txBox="1"/>
          <p:nvPr/>
        </p:nvSpPr>
        <p:spPr>
          <a:xfrm>
            <a:off x="3587688" y="1491422"/>
            <a:ext cx="12083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AT" sz="1050" b="1" dirty="0"/>
          </a:p>
        </p:txBody>
      </p:sp>
      <p:pic>
        <p:nvPicPr>
          <p:cNvPr id="39" name="Grafik 38">
            <a:extLst>
              <a:ext uri="{FF2B5EF4-FFF2-40B4-BE49-F238E27FC236}">
                <a16:creationId xmlns:a16="http://schemas.microsoft.com/office/drawing/2014/main" id="{1E1F0651-EA98-31AD-3D55-849A4062974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5002" y="2525616"/>
            <a:ext cx="512514" cy="787264"/>
          </a:xfrm>
          <a:prstGeom prst="rect">
            <a:avLst/>
          </a:prstGeom>
        </p:spPr>
      </p:pic>
      <p:pic>
        <p:nvPicPr>
          <p:cNvPr id="40" name="Grafik 39">
            <a:extLst>
              <a:ext uri="{FF2B5EF4-FFF2-40B4-BE49-F238E27FC236}">
                <a16:creationId xmlns:a16="http://schemas.microsoft.com/office/drawing/2014/main" id="{37E16D3A-DA5C-D4A8-021C-9C8457FB5CBD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58960" y="3358967"/>
            <a:ext cx="507440" cy="779469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9B53532F-B05B-1BEC-FB97-FBE4FCA42A1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48101" y="4235269"/>
            <a:ext cx="507440" cy="779469"/>
          </a:xfrm>
          <a:prstGeom prst="rect">
            <a:avLst/>
          </a:prstGeom>
        </p:spPr>
      </p:pic>
      <p:sp>
        <p:nvSpPr>
          <p:cNvPr id="44" name="Textfeld 43">
            <a:extLst>
              <a:ext uri="{FF2B5EF4-FFF2-40B4-BE49-F238E27FC236}">
                <a16:creationId xmlns:a16="http://schemas.microsoft.com/office/drawing/2014/main" id="{5816F4A6-1DD0-5AC9-6B55-ED30BB005480}"/>
              </a:ext>
            </a:extLst>
          </p:cNvPr>
          <p:cNvSpPr txBox="1"/>
          <p:nvPr/>
        </p:nvSpPr>
        <p:spPr>
          <a:xfrm>
            <a:off x="6380137" y="2847597"/>
            <a:ext cx="16007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>
                <a:latin typeface="Arial Black" panose="020B0A04020102020204" pitchFamily="34" charset="0"/>
              </a:rPr>
              <a:t>Ehefrau (E)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090018BA-CBC7-0DE3-53B7-FC4F6522D41C}"/>
              </a:ext>
            </a:extLst>
          </p:cNvPr>
          <p:cNvSpPr txBox="1"/>
          <p:nvPr/>
        </p:nvSpPr>
        <p:spPr>
          <a:xfrm>
            <a:off x="6668773" y="3657818"/>
            <a:ext cx="10445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>
                <a:latin typeface="Arial Black" panose="020B0A04020102020204" pitchFamily="34" charset="0"/>
              </a:rPr>
              <a:t>Sohn (So) </a:t>
            </a:r>
            <a:r>
              <a:rPr lang="de-DE" sz="1000" b="1" dirty="0"/>
              <a:t> 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8F7651B2-BEFA-B635-DB48-FEAA643ED746}"/>
              </a:ext>
            </a:extLst>
          </p:cNvPr>
          <p:cNvSpPr txBox="1"/>
          <p:nvPr/>
        </p:nvSpPr>
        <p:spPr>
          <a:xfrm>
            <a:off x="6621011" y="4416906"/>
            <a:ext cx="11998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>
                <a:latin typeface="Arial Black" panose="020B0A04020102020204" pitchFamily="34" charset="0"/>
              </a:rPr>
              <a:t>Tochter (</a:t>
            </a:r>
            <a:r>
              <a:rPr lang="de-DE" sz="1000" b="1" dirty="0" err="1">
                <a:latin typeface="Arial Black" panose="020B0A04020102020204" pitchFamily="34" charset="0"/>
              </a:rPr>
              <a:t>To</a:t>
            </a:r>
            <a:r>
              <a:rPr lang="de-DE" sz="1000" b="1" dirty="0">
                <a:latin typeface="Arial Black" panose="020B0A04020102020204" pitchFamily="34" charset="0"/>
              </a:rPr>
              <a:t>)</a:t>
            </a:r>
            <a:r>
              <a:rPr lang="de-DE" sz="1000" b="1" dirty="0"/>
              <a:t> 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7C12B798-9E0A-A017-F6EC-182EAD13E7B7}"/>
              </a:ext>
            </a:extLst>
          </p:cNvPr>
          <p:cNvSpPr txBox="1"/>
          <p:nvPr/>
        </p:nvSpPr>
        <p:spPr>
          <a:xfrm>
            <a:off x="6555810" y="5242479"/>
            <a:ext cx="13303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b="1" dirty="0" err="1">
                <a:latin typeface="Arial Black" panose="020B0A04020102020204" pitchFamily="34" charset="0"/>
              </a:rPr>
              <a:t>gem</a:t>
            </a:r>
            <a:r>
              <a:rPr lang="de-DE" sz="1000" b="1" dirty="0">
                <a:latin typeface="Arial Black" panose="020B0A04020102020204" pitchFamily="34" charset="0"/>
              </a:rPr>
              <a:t> Verein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427373AB-F711-8461-F68B-5AAA91CC8BBE}"/>
              </a:ext>
            </a:extLst>
          </p:cNvPr>
          <p:cNvSpPr txBox="1"/>
          <p:nvPr/>
        </p:nvSpPr>
        <p:spPr>
          <a:xfrm>
            <a:off x="2726070" y="4602152"/>
            <a:ext cx="1847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1050" b="1" dirty="0"/>
          </a:p>
          <a:p>
            <a:endParaRPr lang="de-AT" sz="1050" b="1" dirty="0"/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CFB2BB4D-26D7-D33A-AC47-759240FF83AB}"/>
              </a:ext>
            </a:extLst>
          </p:cNvPr>
          <p:cNvSpPr txBox="1"/>
          <p:nvPr/>
        </p:nvSpPr>
        <p:spPr>
          <a:xfrm>
            <a:off x="2633233" y="3725187"/>
            <a:ext cx="131064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 35%</a:t>
            </a:r>
          </a:p>
          <a:p>
            <a:endParaRPr lang="de-AT" sz="1050" b="1" dirty="0"/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831F51A9-C0BD-F44B-F190-88517D595058}"/>
              </a:ext>
            </a:extLst>
          </p:cNvPr>
          <p:cNvSpPr txBox="1"/>
          <p:nvPr/>
        </p:nvSpPr>
        <p:spPr>
          <a:xfrm>
            <a:off x="2664927" y="4508902"/>
            <a:ext cx="12472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1050" dirty="0">
                <a:solidFill>
                  <a:schemeClr val="bg1"/>
                </a:solidFill>
                <a:latin typeface="Arial Black" panose="020B0A04020102020204" pitchFamily="34" charset="0"/>
              </a:rPr>
              <a:t> 16,70%</a:t>
            </a:r>
          </a:p>
          <a:p>
            <a:endParaRPr lang="de-AT" sz="1050" b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9307264-BF8E-3804-6982-A56BB50F2FED}"/>
              </a:ext>
            </a:extLst>
          </p:cNvPr>
          <p:cNvSpPr txBox="1"/>
          <p:nvPr/>
        </p:nvSpPr>
        <p:spPr>
          <a:xfrm>
            <a:off x="2616963" y="2908529"/>
            <a:ext cx="112297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1050" dirty="0">
                <a:solidFill>
                  <a:schemeClr val="bg1"/>
                </a:solidFill>
                <a:latin typeface="Arial Black" panose="020B0A04020102020204" pitchFamily="34" charset="0"/>
              </a:rPr>
              <a:t> 35</a:t>
            </a:r>
            <a:r>
              <a:rPr lang="de-DE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%</a:t>
            </a:r>
          </a:p>
          <a:p>
            <a:endParaRPr lang="de-AT" sz="1050" b="1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1DDD22D-B1A3-9371-B231-065DD19F1F3F}"/>
              </a:ext>
            </a:extLst>
          </p:cNvPr>
          <p:cNvSpPr txBox="1"/>
          <p:nvPr/>
        </p:nvSpPr>
        <p:spPr>
          <a:xfrm>
            <a:off x="2682987" y="5259016"/>
            <a:ext cx="126088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BegSt</a:t>
            </a:r>
            <a:r>
              <a:rPr lang="de-DE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 13,30%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BBC23CC-6819-0574-A094-D86F2277B5F9}"/>
              </a:ext>
            </a:extLst>
          </p:cNvPr>
          <p:cNvSpPr txBox="1"/>
          <p:nvPr/>
        </p:nvSpPr>
        <p:spPr>
          <a:xfrm>
            <a:off x="4134588" y="2919248"/>
            <a:ext cx="131589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err="1">
                <a:solidFill>
                  <a:schemeClr val="bg1"/>
                </a:solidFill>
                <a:latin typeface="Arial Black" panose="020B0A04020102020204" pitchFamily="34" charset="0"/>
              </a:rPr>
              <a:t>Bew</a:t>
            </a:r>
            <a:r>
              <a:rPr lang="de-DE" sz="1050" dirty="0">
                <a:solidFill>
                  <a:schemeClr val="bg1"/>
                </a:solidFill>
                <a:latin typeface="Arial Black" panose="020B0A04020102020204" pitchFamily="34" charset="0"/>
              </a:rPr>
              <a:t>: 3,5 </a:t>
            </a:r>
            <a:r>
              <a:rPr lang="de-DE" sz="1050" dirty="0" err="1">
                <a:solidFill>
                  <a:schemeClr val="bg1"/>
                </a:solidFill>
                <a:latin typeface="Arial Black" panose="020B0A04020102020204" pitchFamily="34" charset="0"/>
              </a:rPr>
              <a:t>Mio</a:t>
            </a:r>
            <a:r>
              <a:rPr lang="de-DE" sz="1050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</a:p>
          <a:p>
            <a:endParaRPr lang="de-AT" sz="1050" b="1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A4BBE2C-CE70-C26F-E80A-B2CE96D3C69A}"/>
              </a:ext>
            </a:extLst>
          </p:cNvPr>
          <p:cNvSpPr txBox="1"/>
          <p:nvPr/>
        </p:nvSpPr>
        <p:spPr>
          <a:xfrm>
            <a:off x="4134588" y="3711777"/>
            <a:ext cx="14180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err="1">
                <a:solidFill>
                  <a:schemeClr val="bg1"/>
                </a:solidFill>
                <a:latin typeface="Arial Black" panose="020B0A04020102020204" pitchFamily="34" charset="0"/>
              </a:rPr>
              <a:t>Bew</a:t>
            </a:r>
            <a:r>
              <a:rPr lang="de-DE" sz="1050" dirty="0">
                <a:solidFill>
                  <a:schemeClr val="bg1"/>
                </a:solidFill>
                <a:latin typeface="Arial Black" panose="020B0A04020102020204" pitchFamily="34" charset="0"/>
              </a:rPr>
              <a:t>: 3,5 </a:t>
            </a:r>
            <a:r>
              <a:rPr lang="de-DE" sz="1050" dirty="0" err="1">
                <a:solidFill>
                  <a:schemeClr val="bg1"/>
                </a:solidFill>
                <a:latin typeface="Arial Black" panose="020B0A04020102020204" pitchFamily="34" charset="0"/>
              </a:rPr>
              <a:t>Mio</a:t>
            </a:r>
            <a:r>
              <a:rPr lang="de-DE" sz="1050" dirty="0">
                <a:solidFill>
                  <a:schemeClr val="bg1"/>
                </a:solidFill>
                <a:latin typeface="Arial Black" panose="020B0A04020102020204" pitchFamily="34" charset="0"/>
              </a:rPr>
              <a:t>?</a:t>
            </a:r>
          </a:p>
          <a:p>
            <a:endParaRPr lang="de-AT" sz="1050" b="1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F223F68-6275-7E04-3B25-E44228F4C695}"/>
              </a:ext>
            </a:extLst>
          </p:cNvPr>
          <p:cNvSpPr txBox="1"/>
          <p:nvPr/>
        </p:nvSpPr>
        <p:spPr>
          <a:xfrm>
            <a:off x="4134588" y="4528532"/>
            <a:ext cx="141358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>
                <a:solidFill>
                  <a:schemeClr val="bg1"/>
                </a:solidFill>
                <a:latin typeface="Arial Black" panose="020B0A04020102020204" pitchFamily="34" charset="0"/>
              </a:rPr>
              <a:t>Bew: 1,67 Mio?</a:t>
            </a:r>
            <a:endParaRPr lang="de-AT" sz="105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134FD12E-AC7A-643D-145C-921D24388845}"/>
              </a:ext>
            </a:extLst>
          </p:cNvPr>
          <p:cNvSpPr txBox="1"/>
          <p:nvPr/>
        </p:nvSpPr>
        <p:spPr>
          <a:xfrm>
            <a:off x="4160088" y="5241315"/>
            <a:ext cx="12903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Bew</a:t>
            </a:r>
            <a:r>
              <a:rPr lang="de-DE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 1,33 </a:t>
            </a:r>
            <a:r>
              <a:rPr lang="de-DE" sz="1050" b="1" dirty="0" err="1">
                <a:solidFill>
                  <a:schemeClr val="bg1"/>
                </a:solidFill>
                <a:latin typeface="Arial Black" panose="020B0A04020102020204" pitchFamily="34" charset="0"/>
              </a:rPr>
              <a:t>Mio</a:t>
            </a:r>
            <a:r>
              <a:rPr lang="de-DE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? </a:t>
            </a:r>
          </a:p>
          <a:p>
            <a:endParaRPr lang="de-AT" sz="1050" b="1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153707A-6D26-2651-6BB9-1BC73EAA9C70}"/>
              </a:ext>
            </a:extLst>
          </p:cNvPr>
          <p:cNvSpPr txBox="1"/>
          <p:nvPr/>
        </p:nvSpPr>
        <p:spPr>
          <a:xfrm>
            <a:off x="7740552" y="1026247"/>
            <a:ext cx="376356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de-DE" sz="1300" dirty="0"/>
              <a:t>PS ist Alleinerbin. E, So und </a:t>
            </a:r>
            <a:r>
              <a:rPr lang="de-DE" sz="1300" dirty="0" err="1"/>
              <a:t>To</a:t>
            </a:r>
            <a:r>
              <a:rPr lang="de-DE" sz="1300" dirty="0"/>
              <a:t> sind </a:t>
            </a:r>
            <a:r>
              <a:rPr lang="de-DE" sz="1300" dirty="0" err="1"/>
              <a:t>Beg</a:t>
            </a:r>
            <a:r>
              <a:rPr lang="de-DE" sz="1300" dirty="0"/>
              <a:t>. Über Höhe und Zeitpunkt von Zuwendungen entscheidet der </a:t>
            </a:r>
            <a:r>
              <a:rPr lang="de-DE" sz="1300" dirty="0" err="1"/>
              <a:t>StiftVor</a:t>
            </a:r>
            <a:r>
              <a:rPr lang="de-DE" sz="1300" dirty="0"/>
              <a:t> nach </a:t>
            </a:r>
            <a:r>
              <a:rPr lang="de-DE" sz="1300" dirty="0">
                <a:latin typeface="Arial Black" panose="020B0A04020102020204" pitchFamily="34" charset="0"/>
              </a:rPr>
              <a:t>Ermessen</a:t>
            </a:r>
            <a:r>
              <a:rPr lang="de-DE" sz="1300" dirty="0"/>
              <a:t>.</a:t>
            </a:r>
            <a:endParaRPr lang="de-DE" sz="1300" dirty="0">
              <a:latin typeface="Arial Black" panose="020B0A04020102020204" pitchFamily="34" charset="0"/>
            </a:endParaRPr>
          </a:p>
          <a:p>
            <a:pPr algn="just">
              <a:spcBef>
                <a:spcPts val="1200"/>
              </a:spcBef>
            </a:pPr>
            <a:r>
              <a:rPr lang="de-DE" sz="1300" dirty="0">
                <a:sym typeface="Wingdings" panose="05000000000000000000" pitchFamily="2" charset="2"/>
              </a:rPr>
              <a:t>Pflichtteil </a:t>
            </a:r>
            <a:r>
              <a:rPr lang="de-DE" sz="1300" dirty="0" err="1">
                <a:sym typeface="Wingdings" panose="05000000000000000000" pitchFamily="2" charset="2"/>
              </a:rPr>
              <a:t>To</a:t>
            </a:r>
            <a:r>
              <a:rPr lang="de-DE" sz="1300" dirty="0">
                <a:sym typeface="Wingdings" panose="05000000000000000000" pitchFamily="2" charset="2"/>
              </a:rPr>
              <a:t>: 1/6 von 10 </a:t>
            </a:r>
            <a:r>
              <a:rPr lang="de-DE" sz="1300" dirty="0" err="1">
                <a:sym typeface="Wingdings" panose="05000000000000000000" pitchFamily="2" charset="2"/>
              </a:rPr>
              <a:t>Mio</a:t>
            </a:r>
            <a:r>
              <a:rPr lang="de-DE" sz="1300" dirty="0">
                <a:sym typeface="Wingdings" panose="05000000000000000000" pitchFamily="2" charset="2"/>
              </a:rPr>
              <a:t> = 1,66 </a:t>
            </a:r>
            <a:r>
              <a:rPr lang="de-DE" sz="1300" dirty="0" err="1">
                <a:sym typeface="Wingdings" panose="05000000000000000000" pitchFamily="2" charset="2"/>
              </a:rPr>
              <a:t>Mio</a:t>
            </a:r>
            <a:r>
              <a:rPr lang="de-DE" sz="1300" dirty="0">
                <a:sym typeface="Wingdings" panose="05000000000000000000" pitchFamily="2" charset="2"/>
              </a:rPr>
              <a:t>; durch </a:t>
            </a:r>
            <a:r>
              <a:rPr lang="de-DE" sz="1300" dirty="0" err="1">
                <a:sym typeface="Wingdings" panose="05000000000000000000" pitchFamily="2" charset="2"/>
              </a:rPr>
              <a:t>BegSt</a:t>
            </a:r>
            <a:r>
              <a:rPr lang="de-DE" sz="1300" dirty="0">
                <a:sym typeface="Wingdings" panose="05000000000000000000" pitchFamily="2" charset="2"/>
              </a:rPr>
              <a:t> </a:t>
            </a:r>
            <a:r>
              <a:rPr lang="de-DE" sz="1300" dirty="0">
                <a:latin typeface="Arial Black" panose="020B0A04020102020204" pitchFamily="34" charset="0"/>
                <a:sym typeface="Wingdings" panose="05000000000000000000" pitchFamily="2" charset="2"/>
              </a:rPr>
              <a:t>vollständig gedeckt? </a:t>
            </a:r>
            <a:r>
              <a:rPr lang="de-DE" sz="1300" b="1" dirty="0">
                <a:latin typeface="Arial Black" panose="020B0A04020102020204" pitchFamily="34" charset="0"/>
                <a:sym typeface="Wingdings" panose="05000000000000000000" pitchFamily="2" charset="2"/>
              </a:rPr>
              <a:t> </a:t>
            </a:r>
            <a:r>
              <a:rPr lang="de-DE" sz="1300" dirty="0">
                <a:latin typeface="Arial Black" panose="020B0A04020102020204" pitchFamily="34" charset="0"/>
                <a:sym typeface="Wingdings" panose="05000000000000000000" pitchFamily="2" charset="2"/>
              </a:rPr>
              <a:t>Beweislast </a:t>
            </a:r>
            <a:r>
              <a:rPr lang="de-DE" sz="1300" dirty="0">
                <a:sym typeface="Wingdings" panose="05000000000000000000" pitchFamily="2" charset="2"/>
              </a:rPr>
              <a:t>für </a:t>
            </a:r>
            <a:r>
              <a:rPr lang="de-DE" sz="1300" dirty="0">
                <a:latin typeface="Arial Black" panose="020B0A04020102020204" pitchFamily="34" charset="0"/>
                <a:sym typeface="Wingdings" panose="05000000000000000000" pitchFamily="2" charset="2"/>
              </a:rPr>
              <a:t>Anrechnung </a:t>
            </a:r>
            <a:r>
              <a:rPr lang="de-DE" sz="1300" dirty="0">
                <a:sym typeface="Wingdings" panose="05000000000000000000" pitchFamily="2" charset="2"/>
              </a:rPr>
              <a:t>liegt beim </a:t>
            </a:r>
            <a:r>
              <a:rPr lang="de-DE" sz="1300" dirty="0">
                <a:latin typeface="Arial Black" panose="020B0A04020102020204" pitchFamily="34" charset="0"/>
                <a:sym typeface="Wingdings" panose="05000000000000000000" pitchFamily="2" charset="2"/>
              </a:rPr>
              <a:t>Schuldner </a:t>
            </a:r>
            <a:r>
              <a:rPr lang="de-DE" sz="1300" dirty="0">
                <a:sym typeface="Wingdings" panose="05000000000000000000" pitchFamily="2" charset="2"/>
              </a:rPr>
              <a:t>des </a:t>
            </a:r>
            <a:r>
              <a:rPr lang="de-DE" sz="1300" dirty="0">
                <a:latin typeface="Arial Black" panose="020B0A04020102020204" pitchFamily="34" charset="0"/>
                <a:sym typeface="Wingdings" panose="05000000000000000000" pitchFamily="2" charset="2"/>
              </a:rPr>
              <a:t>PB/Erben</a:t>
            </a:r>
            <a:r>
              <a:rPr lang="de-DE" sz="1300" dirty="0">
                <a:sym typeface="Wingdings" panose="05000000000000000000" pitchFamily="2" charset="2"/>
              </a:rPr>
              <a:t>.</a:t>
            </a:r>
          </a:p>
          <a:p>
            <a:pPr algn="just">
              <a:spcBef>
                <a:spcPts val="1200"/>
              </a:spcBef>
            </a:pPr>
            <a:r>
              <a:rPr lang="de-DE" sz="1300" dirty="0">
                <a:sym typeface="Wingdings" panose="05000000000000000000" pitchFamily="2" charset="2"/>
              </a:rPr>
              <a:t>Befestigung der PS: Verlust der </a:t>
            </a:r>
            <a:r>
              <a:rPr lang="de-DE" sz="1300" dirty="0" err="1">
                <a:sym typeface="Wingdings" panose="05000000000000000000" pitchFamily="2" charset="2"/>
              </a:rPr>
              <a:t>BegSt</a:t>
            </a:r>
            <a:r>
              <a:rPr lang="de-DE" sz="1300" dirty="0">
                <a:sym typeface="Wingdings" panose="05000000000000000000" pitchFamily="2" charset="2"/>
              </a:rPr>
              <a:t> für den Fall der Geltendmachung des Pflichtteils (auch Inventarisierungsantrag im </a:t>
            </a:r>
            <a:r>
              <a:rPr lang="de-DE" sz="1300" dirty="0" err="1">
                <a:sym typeface="Wingdings" panose="05000000000000000000" pitchFamily="2" charset="2"/>
              </a:rPr>
              <a:t>VerlVerf</a:t>
            </a:r>
            <a:r>
              <a:rPr lang="de-DE" sz="1300" dirty="0">
                <a:sym typeface="Wingdings" panose="05000000000000000000" pitchFamily="2" charset="2"/>
              </a:rPr>
              <a:t>) vorsehen.</a:t>
            </a:r>
          </a:p>
          <a:p>
            <a:pPr algn="just">
              <a:spcBef>
                <a:spcPts val="1200"/>
              </a:spcBef>
            </a:pPr>
            <a:r>
              <a:rPr lang="de-DE" sz="1300" dirty="0">
                <a:sym typeface="Wingdings" panose="05000000000000000000" pitchFamily="2" charset="2"/>
              </a:rPr>
              <a:t>Sinnvolles Tool</a:t>
            </a:r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latin typeface="Arial Black" panose="020B0A04020102020204" pitchFamily="34" charset="0"/>
              </a:rPr>
              <a:t>Vermögensverteilung</a:t>
            </a:r>
            <a:r>
              <a:rPr lang="de-DE" sz="1300" dirty="0"/>
              <a:t> durch PS </a:t>
            </a:r>
            <a:r>
              <a:rPr lang="de-DE" sz="1300" dirty="0">
                <a:latin typeface="Arial Black" panose="020B0A04020102020204" pitchFamily="34" charset="0"/>
              </a:rPr>
              <a:t>ohne abhandlungsgerichtliche</a:t>
            </a:r>
            <a:r>
              <a:rPr lang="de-DE" sz="1300" dirty="0"/>
              <a:t> Kontrolle</a:t>
            </a:r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 err="1">
                <a:latin typeface="Arial Black" panose="020B0A04020102020204" pitchFamily="34" charset="0"/>
              </a:rPr>
              <a:t>Beg</a:t>
            </a:r>
            <a:r>
              <a:rPr lang="de-DE" sz="1300" dirty="0"/>
              <a:t> (als solche) haben </a:t>
            </a:r>
            <a:r>
              <a:rPr lang="de-DE" sz="1300" dirty="0">
                <a:latin typeface="Arial Black" panose="020B0A04020102020204" pitchFamily="34" charset="0"/>
              </a:rPr>
              <a:t>keine</a:t>
            </a:r>
            <a:r>
              <a:rPr lang="de-DE" sz="1300" dirty="0"/>
              <a:t> Parteistellung im </a:t>
            </a:r>
            <a:r>
              <a:rPr lang="de-DE" sz="1300" dirty="0" err="1"/>
              <a:t>VerlVerf</a:t>
            </a:r>
            <a:r>
              <a:rPr lang="de-DE" sz="1300" dirty="0"/>
              <a:t> (</a:t>
            </a:r>
            <a:r>
              <a:rPr lang="de-DE" sz="1300" dirty="0" err="1"/>
              <a:t>zB</a:t>
            </a:r>
            <a:r>
              <a:rPr lang="de-DE" sz="1300" dirty="0"/>
              <a:t> für </a:t>
            </a:r>
            <a:r>
              <a:rPr lang="de-DE" sz="1300" dirty="0">
                <a:latin typeface="Arial Black" panose="020B0A04020102020204" pitchFamily="34" charset="0"/>
              </a:rPr>
              <a:t>Nachlassseparation</a:t>
            </a:r>
            <a:r>
              <a:rPr lang="de-DE" sz="1300" dirty="0"/>
              <a:t>) </a:t>
            </a:r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latin typeface="Arial Black" panose="020B0A04020102020204" pitchFamily="34" charset="0"/>
              </a:rPr>
              <a:t>Flexibilität</a:t>
            </a:r>
            <a:r>
              <a:rPr lang="de-DE" sz="1300" dirty="0"/>
              <a:t>, die </a:t>
            </a:r>
            <a:r>
              <a:rPr lang="de-DE" sz="1300" dirty="0">
                <a:latin typeface="Arial Black" panose="020B0A04020102020204" pitchFamily="34" charset="0"/>
              </a:rPr>
              <a:t>Verteilung</a:t>
            </a:r>
            <a:r>
              <a:rPr lang="de-DE" sz="1300" dirty="0"/>
              <a:t> einem </a:t>
            </a:r>
            <a:r>
              <a:rPr lang="de-DE" sz="1300" dirty="0">
                <a:latin typeface="Arial Black" panose="020B0A04020102020204" pitchFamily="34" charset="0"/>
              </a:rPr>
              <a:t>Dritten</a:t>
            </a:r>
            <a:r>
              <a:rPr lang="de-DE" sz="1300" dirty="0"/>
              <a:t> (</a:t>
            </a:r>
            <a:r>
              <a:rPr lang="de-DE" sz="1300" dirty="0" err="1"/>
              <a:t>StiftVor</a:t>
            </a:r>
            <a:r>
              <a:rPr lang="de-DE" sz="1300" dirty="0"/>
              <a:t>) zu überlassen (</a:t>
            </a:r>
            <a:r>
              <a:rPr lang="de-DE" sz="1300" dirty="0" err="1"/>
              <a:t>vgl</a:t>
            </a:r>
            <a:r>
              <a:rPr lang="de-DE" sz="1300" dirty="0"/>
              <a:t> §§ 564, 651)</a:t>
            </a:r>
          </a:p>
          <a:p>
            <a:pPr marL="171450" indent="-17145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de-DE" sz="1300" dirty="0">
                <a:latin typeface="Arial Black" panose="020B0A04020102020204" pitchFamily="34" charset="0"/>
              </a:rPr>
              <a:t>Vermeidung</a:t>
            </a:r>
            <a:r>
              <a:rPr lang="de-DE" sz="1300" dirty="0"/>
              <a:t> gerichtlicher </a:t>
            </a:r>
            <a:r>
              <a:rPr lang="de-DE" sz="1300" dirty="0">
                <a:latin typeface="Arial Black" panose="020B0A04020102020204" pitchFamily="34" charset="0"/>
              </a:rPr>
              <a:t>Erbteilungen</a:t>
            </a:r>
            <a:r>
              <a:rPr lang="de-DE" sz="1300" dirty="0"/>
              <a:t>, </a:t>
            </a:r>
            <a:r>
              <a:rPr lang="de-DE" sz="1300" dirty="0">
                <a:latin typeface="Arial Black" panose="020B0A04020102020204" pitchFamily="34" charset="0"/>
              </a:rPr>
              <a:t>Benützungsregelung</a:t>
            </a:r>
            <a:r>
              <a:rPr lang="de-DE" sz="1300" dirty="0"/>
              <a:t> an Ferienimmobile</a:t>
            </a:r>
          </a:p>
          <a:p>
            <a:pPr algn="just">
              <a:spcBef>
                <a:spcPts val="1200"/>
              </a:spcBef>
            </a:pPr>
            <a:endParaRPr lang="de-DE" sz="1300" dirty="0">
              <a:sym typeface="Wingdings" panose="05000000000000000000" pitchFamily="2" charset="2"/>
            </a:endParaRPr>
          </a:p>
          <a:p>
            <a:pPr algn="just">
              <a:spcBef>
                <a:spcPts val="1200"/>
              </a:spcBef>
            </a:pPr>
            <a:endParaRPr lang="de-DE" sz="1200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FA5BF7A5-75F2-4ECE-AB88-904B7A8C15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288" y="5202870"/>
            <a:ext cx="400960" cy="400960"/>
          </a:xfrm>
          <a:prstGeom prst="rect">
            <a:avLst/>
          </a:prstGeom>
          <a:solidFill>
            <a:schemeClr val="accent4"/>
          </a:solidFill>
        </p:spPr>
      </p:pic>
      <p:sp>
        <p:nvSpPr>
          <p:cNvPr id="18" name="Ellipse 17">
            <a:extLst>
              <a:ext uri="{FF2B5EF4-FFF2-40B4-BE49-F238E27FC236}">
                <a16:creationId xmlns:a16="http://schemas.microsoft.com/office/drawing/2014/main" id="{BCB90821-7107-9137-093B-7F7FC6357209}"/>
              </a:ext>
            </a:extLst>
          </p:cNvPr>
          <p:cNvSpPr/>
          <p:nvPr/>
        </p:nvSpPr>
        <p:spPr>
          <a:xfrm>
            <a:off x="244151" y="3328009"/>
            <a:ext cx="1125815" cy="151817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8E7C7DE4-7B64-4F35-C134-24B2B89FD6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23" y="3657818"/>
            <a:ext cx="497149" cy="763661"/>
          </a:xfrm>
          <a:prstGeom prst="rect">
            <a:avLst/>
          </a:prstGeom>
        </p:spPr>
      </p:pic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C539881E-F77D-5597-97B5-D51C51F7C2D2}"/>
              </a:ext>
            </a:extLst>
          </p:cNvPr>
          <p:cNvCxnSpPr>
            <a:cxnSpLocks/>
          </p:cNvCxnSpPr>
          <p:nvPr/>
        </p:nvCxnSpPr>
        <p:spPr>
          <a:xfrm flipV="1">
            <a:off x="1663100" y="1910887"/>
            <a:ext cx="0" cy="759712"/>
          </a:xfrm>
          <a:prstGeom prst="line">
            <a:avLst/>
          </a:prstGeom>
          <a:solidFill>
            <a:srgbClr val="83A3D7"/>
          </a:solidFill>
          <a:ln w="1905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cxnSp>
      <p:sp>
        <p:nvSpPr>
          <p:cNvPr id="17" name="Textfeld 16">
            <a:extLst>
              <a:ext uri="{FF2B5EF4-FFF2-40B4-BE49-F238E27FC236}">
                <a16:creationId xmlns:a16="http://schemas.microsoft.com/office/drawing/2014/main" id="{E46979A0-4F2B-D0E5-FB4E-F19757664DD0}"/>
              </a:ext>
            </a:extLst>
          </p:cNvPr>
          <p:cNvSpPr txBox="1"/>
          <p:nvPr/>
        </p:nvSpPr>
        <p:spPr>
          <a:xfrm>
            <a:off x="5685110" y="2150099"/>
            <a:ext cx="1940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Arial Black" panose="020B0A04020102020204" pitchFamily="34" charset="0"/>
              </a:rPr>
              <a:t>Begünstigte (</a:t>
            </a:r>
            <a:r>
              <a:rPr lang="de-DE" sz="1200" b="1" dirty="0" err="1">
                <a:latin typeface="Arial Black" panose="020B0A04020102020204" pitchFamily="34" charset="0"/>
              </a:rPr>
              <a:t>Beg</a:t>
            </a:r>
            <a:r>
              <a:rPr lang="de-DE" sz="1200" b="1" dirty="0">
                <a:latin typeface="Arial Black" panose="020B0A04020102020204" pitchFamily="34" charset="0"/>
              </a:rPr>
              <a:t>)</a:t>
            </a:r>
            <a:endParaRPr lang="de-AT" sz="12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302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33F3D5F012EA46BD9566AF1EA121E8" ma:contentTypeVersion="12" ma:contentTypeDescription="Create a new document." ma:contentTypeScope="" ma:versionID="6761f9558883999978a5a7ab879c832e">
  <xsd:schema xmlns:xsd="http://www.w3.org/2001/XMLSchema" xmlns:xs="http://www.w3.org/2001/XMLSchema" xmlns:p="http://schemas.microsoft.com/office/2006/metadata/properties" xmlns:ns3="1a04d821-aba1-42ce-ada2-73f6c44a484f" xmlns:ns4="74f0a1b6-5f9d-4f0b-8cc3-a250e9065ad4" targetNamespace="http://schemas.microsoft.com/office/2006/metadata/properties" ma:root="true" ma:fieldsID="c255a309c99ccc7a9dc3579e0fa5161b" ns3:_="" ns4:_="">
    <xsd:import namespace="1a04d821-aba1-42ce-ada2-73f6c44a484f"/>
    <xsd:import namespace="74f0a1b6-5f9d-4f0b-8cc3-a250e9065ad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04d821-aba1-42ce-ada2-73f6c44a484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f0a1b6-5f9d-4f0b-8cc3-a250e9065a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0E8E86-8188-4C2A-9BDA-02AAF48BCD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04d821-aba1-42ce-ada2-73f6c44a484f"/>
    <ds:schemaRef ds:uri="74f0a1b6-5f9d-4f0b-8cc3-a250e9065a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D431CD-C10C-4F20-986D-6D0BE3847B18}">
  <ds:schemaRefs>
    <ds:schemaRef ds:uri="74f0a1b6-5f9d-4f0b-8cc3-a250e9065ad4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a04d821-aba1-42ce-ada2-73f6c44a484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27AB33-24A1-4F3A-9104-8E7DA71FE5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3468</Words>
  <Application>Microsoft Office PowerPoint</Application>
  <PresentationFormat>Breitbild</PresentationFormat>
  <Paragraphs>478</Paragraphs>
  <Slides>19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8" baseType="lpstr">
      <vt:lpstr>Arial</vt:lpstr>
      <vt:lpstr>Arial </vt:lpstr>
      <vt:lpstr>Arial Black</vt:lpstr>
      <vt:lpstr>Calibri</vt:lpstr>
      <vt:lpstr>Gotham</vt:lpstr>
      <vt:lpstr>Gotham Light</vt:lpstr>
      <vt:lpstr>Times New Roman</vt:lpstr>
      <vt:lpstr>Wingdings</vt:lpstr>
      <vt:lpstr>Office</vt:lpstr>
      <vt:lpstr>PowerPoint-Präsentation</vt:lpstr>
      <vt:lpstr>Überblick</vt:lpstr>
      <vt:lpstr>Schenkungsanrechnung – typisierende versus wirtschaftliche Betrachtung </vt:lpstr>
      <vt:lpstr>PowerPoint-Präsentation</vt:lpstr>
      <vt:lpstr>Gegenläufige Beweislast bei Hinzu- und Anrechnung/formelle Streitgenossenschaft mehrerer PB  </vt:lpstr>
      <vt:lpstr>Letztwillige Zuwendungen – Zulässigkeit aufgeschobener Erfüllung</vt:lpstr>
      <vt:lpstr>Letztwillige Zuwendungen – Zulässigkeit aufgeschobener Erfüllung</vt:lpstr>
      <vt:lpstr>Begünstigung über PS/grundsätzliche Probleme</vt:lpstr>
      <vt:lpstr>Beg über PS von Todes wegen gem § 780 Abs 1 („Pour-Over Will“) </vt:lpstr>
      <vt:lpstr>PowerPoint-Präsentation</vt:lpstr>
      <vt:lpstr>Zuwendung an PS gem § 781 Abs 1 Z 4 + BegSt gem § 781 Abs 1 Z 5  </vt:lpstr>
      <vt:lpstr>BegSt gem § 781 Abs 1 Z 5  </vt:lpstr>
      <vt:lpstr>BegSt gem § 781 Abs 1 Z 5  </vt:lpstr>
      <vt:lpstr>Zuwendung vermögenswerter Stellung gem § 781 Abs 1 Z 6 – Mehr-Stifter-Konstruktion  </vt:lpstr>
      <vt:lpstr>Begünstigung über PS/grundsätzliche Überlegungen   </vt:lpstr>
      <vt:lpstr>Storytelling im Ausnahmetatbestand des § 784 dritter Fall </vt:lpstr>
      <vt:lpstr>Storytelling im Ausnahmetatbestand des § 784 dritter Fall </vt:lpstr>
      <vt:lpstr>Pflichtteilsrechtliche Gestaltungsgrenzen</vt:lpstr>
      <vt:lpstr>Anlage Berechnung Regress nach Umlauft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ARS Grafik</dc:creator>
  <cp:lastModifiedBy>Alexander Hofmann</cp:lastModifiedBy>
  <cp:revision>1078</cp:revision>
  <cp:lastPrinted>2024-10-25T09:09:14Z</cp:lastPrinted>
  <dcterms:created xsi:type="dcterms:W3CDTF">2020-06-29T10:22:09Z</dcterms:created>
  <dcterms:modified xsi:type="dcterms:W3CDTF">2024-12-05T12:15:03Z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0x0101006C33F3D5F012EA46BD9566AF1EA121E8</vt:lpwstr>
  </property>
</Properties>
</file>